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63" r:id="rId4"/>
    <p:sldId id="270" r:id="rId5"/>
    <p:sldId id="287" r:id="rId6"/>
    <p:sldId id="288" r:id="rId7"/>
    <p:sldId id="289" r:id="rId8"/>
    <p:sldId id="290" r:id="rId9"/>
    <p:sldId id="264" r:id="rId10"/>
    <p:sldId id="291" r:id="rId11"/>
    <p:sldId id="276" r:id="rId12"/>
    <p:sldId id="292" r:id="rId13"/>
    <p:sldId id="293" r:id="rId14"/>
    <p:sldId id="294" r:id="rId15"/>
    <p:sldId id="295" r:id="rId16"/>
    <p:sldId id="277" r:id="rId17"/>
    <p:sldId id="296" r:id="rId18"/>
    <p:sldId id="297" r:id="rId19"/>
    <p:sldId id="298" r:id="rId20"/>
    <p:sldId id="278" r:id="rId21"/>
    <p:sldId id="301" r:id="rId22"/>
    <p:sldId id="302" r:id="rId23"/>
    <p:sldId id="303" r:id="rId24"/>
    <p:sldId id="265" r:id="rId25"/>
    <p:sldId id="299" r:id="rId26"/>
    <p:sldId id="300" r:id="rId27"/>
    <p:sldId id="26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1579" autoAdjust="0"/>
  </p:normalViewPr>
  <p:slideViewPr>
    <p:cSldViewPr snapToGrid="0">
      <p:cViewPr varScale="1">
        <p:scale>
          <a:sx n="82" d="100"/>
          <a:sy n="82" d="100"/>
        </p:scale>
        <p:origin x="171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E355C-1CEB-488F-9603-2530AFF3AD46}" type="datetimeFigureOut">
              <a:rPr lang="en-GB" smtClean="0"/>
              <a:t>15/03/2021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7C5B-FEC3-495B-8779-01850281E7D4}" type="slidenum">
              <a:rPr lang="en-GB" smtClean="0"/>
              <a:t>‹#›</a:t>
            </a:fld>
            <a:endParaRPr lang="en-GB"/>
          </a:p>
        </p:txBody>
      </p:sp>
    </p:spTree>
    <p:extLst>
      <p:ext uri="{BB962C8B-B14F-4D97-AF65-F5344CB8AC3E}">
        <p14:creationId xmlns:p14="http://schemas.microsoft.com/office/powerpoint/2010/main" val="391765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798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a:solidFill>
                  <a:schemeClr val="tx1"/>
                </a:solidFill>
                <a:effectLst/>
                <a:latin typeface="+mn-lt"/>
                <a:ea typeface="+mn-ea"/>
                <a:cs typeface="+mn-cs"/>
              </a:rPr>
              <a:t>The previous discussion of problem solving has proposed how one can implement a solution to a problem through breaking down problems into a series of parts. Here, however, the implications of an activity are being considered and then extended onto other activities involved in the problem.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11</a:t>
            </a:fld>
            <a:endParaRPr lang="en-GB"/>
          </a:p>
        </p:txBody>
      </p:sp>
    </p:spTree>
    <p:extLst>
      <p:ext uri="{BB962C8B-B14F-4D97-AF65-F5344CB8AC3E}">
        <p14:creationId xmlns:p14="http://schemas.microsoft.com/office/powerpoint/2010/main" val="1495646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a:solidFill>
                  <a:schemeClr val="tx1"/>
                </a:solidFill>
                <a:effectLst/>
                <a:latin typeface="+mn-lt"/>
                <a:ea typeface="+mn-ea"/>
                <a:cs typeface="+mn-cs"/>
              </a:rPr>
              <a:t>By looking at each of the actions, the researcher can inform the strategic thinking and planning for the issue (Bryson </a:t>
            </a:r>
            <a:r>
              <a:rPr lang="en-AU" sz="1200" i="1" kern="1200" dirty="0">
                <a:solidFill>
                  <a:schemeClr val="tx1"/>
                </a:solidFill>
                <a:effectLst/>
                <a:latin typeface="+mn-lt"/>
                <a:ea typeface="+mn-ea"/>
                <a:cs typeface="+mn-cs"/>
              </a:rPr>
              <a:t>et al.,</a:t>
            </a:r>
            <a:r>
              <a:rPr lang="en-AU" sz="1200" kern="1200" dirty="0">
                <a:solidFill>
                  <a:schemeClr val="tx1"/>
                </a:solidFill>
                <a:effectLst/>
                <a:latin typeface="+mn-lt"/>
                <a:ea typeface="+mn-ea"/>
                <a:cs typeface="+mn-cs"/>
              </a:rPr>
              <a:t> 2004).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a:solidFill>
                  <a:schemeClr val="tx1"/>
                </a:solidFill>
                <a:effectLst/>
                <a:latin typeface="+mn-lt"/>
                <a:ea typeface="+mn-ea"/>
                <a:cs typeface="+mn-cs"/>
              </a:rPr>
              <a:t>The following is a simple example to illustrate causal mapping – the problem of eco tourists visiting a popular natural tourist destination.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a:solidFill>
                  <a:schemeClr val="tx1"/>
                </a:solidFill>
                <a:effectLst/>
                <a:latin typeface="+mn-lt"/>
                <a:ea typeface="+mn-ea"/>
                <a:cs typeface="+mn-cs"/>
              </a:rPr>
              <a:t>The starting point is the number of ecotourists located in the bottom of Figure 12.0. Moving up and to the left it can be seen that more ecotourists are positive for the local economy (indicated by the + sign). Likewise, the impact on the local economy has a positive impact on the residents’ attitudes toward ecotourism, which in turn has a positive impact on the conservation of the natural resource, which in turn draws more ecotourists to the area. This completes a loop of the system and all the activities have positive signs – this indicates a reinforcing loop (evidenced by the R symbol within the circular arrow). This suggests that the process will increase continually until collapse. Within the causal map we can also see another connection from the number of ecotourists to the conservation of natural resources. This time however, as the number of ecotourists increases, there is a detrimental effect (indicated by the – sign) on the conservation of the natural resource. As more ecotourists visit the resource there is impact that degrades the area through overcrowding, waste and pollution. This is referred to as a balancing loop (indicated by the B symbol) – as more ecotourists visit the area then there is congestion that balances the number of ecotourists. If the balance does not occur effectively, the system may still collapse but after a longer period, so intervention of some type may still be necessary.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12</a:t>
            </a:fld>
            <a:endParaRPr lang="en-GB"/>
          </a:p>
        </p:txBody>
      </p:sp>
    </p:spTree>
    <p:extLst>
      <p:ext uri="{BB962C8B-B14F-4D97-AF65-F5344CB8AC3E}">
        <p14:creationId xmlns:p14="http://schemas.microsoft.com/office/powerpoint/2010/main" val="33677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Developing causal maps involves a considerable amount of research and input from stakeholders. Several meetings between the stakeholders would occur to enable input from each group to be gathered and incorporated into a causal map, as either a positive or negative effect on the issue.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Additional research may involve undertaking surveys in the community and among participants to better understand the needs, preferences and attitudes of those involved in the issue.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The previous simplified example highlights the potential issues that planners need to consider in mapping for a solution. Options might include limiting the number of ecotourists visiting the area, considerations of infrastructure to support tourism and/or the addition of educational programs to assist in protecting the area targeted to ecotourists and residents.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13</a:t>
            </a:fld>
            <a:endParaRPr lang="en-GB"/>
          </a:p>
        </p:txBody>
      </p:sp>
    </p:spTree>
    <p:extLst>
      <p:ext uri="{BB962C8B-B14F-4D97-AF65-F5344CB8AC3E}">
        <p14:creationId xmlns:p14="http://schemas.microsoft.com/office/powerpoint/2010/main" val="4239595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a:solidFill>
                  <a:schemeClr val="tx1"/>
                </a:solidFill>
                <a:effectLst/>
                <a:latin typeface="+mn-lt"/>
                <a:ea typeface="+mn-ea"/>
                <a:cs typeface="+mn-cs"/>
              </a:rPr>
              <a:t>The second tool available to system thinking planners follows on from the causal mapping process, and allows for the input of quantitative data to measure the impact of the reinforcement and balancing loops indicated in the causal map. In the Stocks and Flows tool, planners are able to apply quantitative estimates to the steps identified in the causal map and assess the impact of each on the system.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dirty="0"/>
              <a:t>Causal model elements impact the flows and ‘leakages’ for a system design. </a:t>
            </a:r>
          </a:p>
        </p:txBody>
      </p:sp>
      <p:sp>
        <p:nvSpPr>
          <p:cNvPr id="4" name="Slide Number Placeholder 3"/>
          <p:cNvSpPr>
            <a:spLocks noGrp="1"/>
          </p:cNvSpPr>
          <p:nvPr>
            <p:ph type="sldNum" sz="quarter" idx="5"/>
          </p:nvPr>
        </p:nvSpPr>
        <p:spPr/>
        <p:txBody>
          <a:bodyPr/>
          <a:lstStyle/>
          <a:p>
            <a:fld id="{76737C5B-FEC3-495B-8779-01850281E7D4}" type="slidenum">
              <a:rPr lang="en-GB" smtClean="0"/>
              <a:t>14</a:t>
            </a:fld>
            <a:endParaRPr lang="en-GB"/>
          </a:p>
        </p:txBody>
      </p:sp>
    </p:spTree>
    <p:extLst>
      <p:ext uri="{BB962C8B-B14F-4D97-AF65-F5344CB8AC3E}">
        <p14:creationId xmlns:p14="http://schemas.microsoft.com/office/powerpoint/2010/main" val="617710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dirty="0"/>
              <a:t>A popular way of explaining this process is through the use of a bathtub as the representation of a stock. When the tap is turned on, water flows into the bath and is stored. Likewise, when the drain is opened water flows out of the bath. By being able to calculate the inflows and outflows to a system, the level of the bath can be calculated.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a:solidFill>
                  <a:schemeClr val="tx1"/>
                </a:solidFill>
                <a:effectLst/>
                <a:latin typeface="+mn-lt"/>
                <a:ea typeface="+mn-ea"/>
                <a:cs typeface="+mn-cs"/>
              </a:rPr>
              <a:t>Software such as Stella (</a:t>
            </a:r>
            <a:r>
              <a:rPr lang="en-AU" sz="1200" kern="1200" dirty="0" err="1">
                <a:solidFill>
                  <a:schemeClr val="tx1"/>
                </a:solidFill>
                <a:effectLst/>
                <a:latin typeface="+mn-lt"/>
                <a:ea typeface="+mn-ea"/>
                <a:cs typeface="+mn-cs"/>
              </a:rPr>
              <a:t>isee</a:t>
            </a:r>
            <a:r>
              <a:rPr lang="en-AU" sz="1200" kern="1200" dirty="0">
                <a:solidFill>
                  <a:schemeClr val="tx1"/>
                </a:solidFill>
                <a:effectLst/>
                <a:latin typeface="+mn-lt"/>
                <a:ea typeface="+mn-ea"/>
                <a:cs typeface="+mn-cs"/>
              </a:rPr>
              <a:t> systems, 2020a) and </a:t>
            </a:r>
            <a:r>
              <a:rPr lang="en-AU" sz="1200" kern="1200" dirty="0" err="1">
                <a:solidFill>
                  <a:schemeClr val="tx1"/>
                </a:solidFill>
                <a:effectLst/>
                <a:latin typeface="+mn-lt"/>
                <a:ea typeface="+mn-ea"/>
                <a:cs typeface="+mn-cs"/>
              </a:rPr>
              <a:t>iThink</a:t>
            </a:r>
            <a:r>
              <a:rPr lang="en-AU" sz="1200" kern="1200" dirty="0">
                <a:solidFill>
                  <a:schemeClr val="tx1"/>
                </a:solidFill>
                <a:effectLst/>
                <a:latin typeface="+mn-lt"/>
                <a:ea typeface="+mn-ea"/>
                <a:cs typeface="+mn-cs"/>
              </a:rPr>
              <a:t> (</a:t>
            </a:r>
            <a:r>
              <a:rPr lang="en-AU" sz="1200" kern="1200" dirty="0" err="1">
                <a:solidFill>
                  <a:schemeClr val="tx1"/>
                </a:solidFill>
                <a:effectLst/>
                <a:latin typeface="+mn-lt"/>
                <a:ea typeface="+mn-ea"/>
                <a:cs typeface="+mn-cs"/>
              </a:rPr>
              <a:t>isee</a:t>
            </a:r>
            <a:r>
              <a:rPr lang="en-AU" sz="1200" kern="1200" dirty="0">
                <a:solidFill>
                  <a:schemeClr val="tx1"/>
                </a:solidFill>
                <a:effectLst/>
                <a:latin typeface="+mn-lt"/>
                <a:ea typeface="+mn-ea"/>
                <a:cs typeface="+mn-cs"/>
              </a:rPr>
              <a:t> systems, 2020b) are dedicated programs which allow researchers to map causal models and incorporate the stock and flow concept in modelling systems. Simple models can also be developed using spreadsheets.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15</a:t>
            </a:fld>
            <a:endParaRPr lang="en-GB"/>
          </a:p>
        </p:txBody>
      </p:sp>
    </p:spTree>
    <p:extLst>
      <p:ext uri="{BB962C8B-B14F-4D97-AF65-F5344CB8AC3E}">
        <p14:creationId xmlns:p14="http://schemas.microsoft.com/office/powerpoint/2010/main" val="32435037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At the time the application of scenario planning was frequently applied to the development of weapons systems, uncertainty around the establishment of the USSR and iron curtain, and the future political system that was emerging.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With the advent of computer systems and game theory, a simulation of a greater range of scenarios was possible whilst taking into account data and social interactions.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16</a:t>
            </a:fld>
            <a:endParaRPr lang="en-GB"/>
          </a:p>
        </p:txBody>
      </p:sp>
    </p:spTree>
    <p:extLst>
      <p:ext uri="{BB962C8B-B14F-4D97-AF65-F5344CB8AC3E}">
        <p14:creationId xmlns:p14="http://schemas.microsoft.com/office/powerpoint/2010/main" val="29373997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key to scenario planning is the development of plans under circumstances of uncertain environments. As previously discussed, traditional linear planning approaches rely on historical data for analysis and may not include realistic data for future events. In those cases, a range of alternatives have to be constructed so that they can be tested under differing circumstances.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This approach allows managers to understand potential scenarios and consequently anticipate, be more adaptive and better prepared for unforeseen circumstances.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At a local level, planners and tourism operators can benefit from scenario planning by considering the impact of growing tourism on local environments such as population growth, infrastructure, land and fresh water requirements, natural environment demands, air and water pollution, waste disposal and the overall impact of all of these factors on the attractiveness of a destination.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In other cases, the process of undertaking scenario planning has brought together communities and stakeholders, enabling all participants to obtain a much greater understanding of the issues involved and challenges being faced by others. This process provides an opportunity for discussion, but also for insights that can lead to new and novel outcomes and a consensus on potential scenarios.</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17</a:t>
            </a:fld>
            <a:endParaRPr lang="en-GB"/>
          </a:p>
        </p:txBody>
      </p:sp>
    </p:spTree>
    <p:extLst>
      <p:ext uri="{BB962C8B-B14F-4D97-AF65-F5344CB8AC3E}">
        <p14:creationId xmlns:p14="http://schemas.microsoft.com/office/powerpoint/2010/main" val="8435555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1" kern="1200" dirty="0">
                <a:solidFill>
                  <a:schemeClr val="tx1"/>
                </a:solidFill>
                <a:effectLst/>
                <a:latin typeface="+mn-lt"/>
                <a:ea typeface="+mn-ea"/>
                <a:cs typeface="+mn-cs"/>
              </a:rPr>
              <a:t>Process of developing scenarios    </a:t>
            </a:r>
          </a:p>
          <a:p>
            <a:r>
              <a:rPr lang="en-AU" sz="1200" kern="1200" dirty="0">
                <a:solidFill>
                  <a:schemeClr val="tx1"/>
                </a:solidFill>
                <a:effectLst/>
                <a:latin typeface="+mn-lt"/>
                <a:ea typeface="+mn-ea"/>
                <a:cs typeface="+mn-cs"/>
              </a:rPr>
              <a:t>The development of scenarios varies considerably; however, the broad steps appear to follow along the lines proposed by Schwartz (1998):</a:t>
            </a:r>
          </a:p>
          <a:p>
            <a:pPr lvl="0"/>
            <a:endParaRPr lang="en-AU" sz="1200" kern="1200" dirty="0">
              <a:solidFill>
                <a:schemeClr val="tx1"/>
              </a:solidFill>
              <a:effectLst/>
              <a:latin typeface="+mn-lt"/>
              <a:ea typeface="+mn-ea"/>
              <a:cs typeface="+mn-cs"/>
            </a:endParaRPr>
          </a:p>
          <a:p>
            <a:pPr marL="228600" lvl="0" indent="-228600">
              <a:buFont typeface="+mj-lt"/>
              <a:buAutoNum type="arabicPeriod"/>
            </a:pPr>
            <a:r>
              <a:rPr lang="en-AU" sz="1200" kern="1200" dirty="0">
                <a:solidFill>
                  <a:schemeClr val="tx1"/>
                </a:solidFill>
                <a:effectLst/>
                <a:latin typeface="+mn-lt"/>
                <a:ea typeface="+mn-ea"/>
                <a:cs typeface="+mn-cs"/>
              </a:rPr>
              <a:t>Identify the focal issue or decision to be made;</a:t>
            </a:r>
          </a:p>
          <a:p>
            <a:pPr marL="228600" lvl="0" indent="-228600">
              <a:buFont typeface="+mj-lt"/>
              <a:buAutoNum type="arabicPeriod"/>
            </a:pPr>
            <a:r>
              <a:rPr lang="en-AU" sz="1200" kern="1200" dirty="0">
                <a:solidFill>
                  <a:schemeClr val="tx1"/>
                </a:solidFill>
                <a:effectLst/>
                <a:latin typeface="+mn-lt"/>
                <a:ea typeface="+mn-ea"/>
                <a:cs typeface="+mn-cs"/>
              </a:rPr>
              <a:t>Identify stakeholders and basic trends in the local environment; </a:t>
            </a:r>
          </a:p>
          <a:p>
            <a:pPr marL="228600" lvl="0" indent="-228600">
              <a:buFont typeface="+mj-lt"/>
              <a:buAutoNum type="arabicPeriod"/>
            </a:pPr>
            <a:r>
              <a:rPr lang="en-AU" sz="1200" kern="1200" dirty="0">
                <a:solidFill>
                  <a:schemeClr val="tx1"/>
                </a:solidFill>
                <a:effectLst/>
                <a:latin typeface="+mn-lt"/>
                <a:ea typeface="+mn-ea"/>
                <a:cs typeface="+mn-cs"/>
              </a:rPr>
              <a:t>Identify driving forces and key uncertainties affecting the organisation;</a:t>
            </a:r>
          </a:p>
          <a:p>
            <a:pPr marL="228600" lvl="0" indent="-228600">
              <a:buFont typeface="+mj-lt"/>
              <a:buAutoNum type="arabicPeriod"/>
            </a:pPr>
            <a:r>
              <a:rPr lang="en-AU" sz="1200" kern="1200" dirty="0">
                <a:solidFill>
                  <a:schemeClr val="tx1"/>
                </a:solidFill>
                <a:effectLst/>
                <a:latin typeface="+mn-lt"/>
                <a:ea typeface="+mn-ea"/>
                <a:cs typeface="+mn-cs"/>
              </a:rPr>
              <a:t>Rank the driving forces by impact;</a:t>
            </a:r>
          </a:p>
          <a:p>
            <a:pPr marL="228600" lvl="0" indent="-228600">
              <a:buFont typeface="+mj-lt"/>
              <a:buAutoNum type="arabicPeriod"/>
            </a:pPr>
            <a:r>
              <a:rPr lang="en-AU" sz="1200" kern="1200" dirty="0">
                <a:solidFill>
                  <a:schemeClr val="tx1"/>
                </a:solidFill>
                <a:effectLst/>
                <a:latin typeface="+mn-lt"/>
                <a:ea typeface="+mn-ea"/>
                <a:cs typeface="+mn-cs"/>
              </a:rPr>
              <a:t>Select a series of potential scenarios (5-10);</a:t>
            </a:r>
          </a:p>
          <a:p>
            <a:pPr marL="228600" lvl="0" indent="-228600">
              <a:buFont typeface="+mj-lt"/>
              <a:buAutoNum type="arabicPeriod"/>
            </a:pPr>
            <a:r>
              <a:rPr lang="en-AU" sz="1200" kern="1200" dirty="0">
                <a:solidFill>
                  <a:schemeClr val="tx1"/>
                </a:solidFill>
                <a:effectLst/>
                <a:latin typeface="+mn-lt"/>
                <a:ea typeface="+mn-ea"/>
                <a:cs typeface="+mn-cs"/>
              </a:rPr>
              <a:t>Refine and develop the scenarios (3-5);</a:t>
            </a:r>
          </a:p>
          <a:p>
            <a:pPr marL="228600" lvl="0" indent="-228600">
              <a:buFont typeface="+mj-lt"/>
              <a:buAutoNum type="arabicPeriod"/>
            </a:pPr>
            <a:r>
              <a:rPr lang="en-AU" sz="1200" kern="1200" dirty="0">
                <a:solidFill>
                  <a:schemeClr val="tx1"/>
                </a:solidFill>
                <a:effectLst/>
                <a:latin typeface="+mn-lt"/>
                <a:ea typeface="+mn-ea"/>
                <a:cs typeface="+mn-cs"/>
              </a:rPr>
              <a:t>Identify the implications; and,</a:t>
            </a:r>
          </a:p>
          <a:p>
            <a:pPr marL="228600" lvl="0" indent="-228600">
              <a:buFont typeface="+mj-lt"/>
              <a:buAutoNum type="arabicPeriod"/>
            </a:pPr>
            <a:r>
              <a:rPr lang="en-AU" sz="1200" kern="1200" dirty="0">
                <a:solidFill>
                  <a:schemeClr val="tx1"/>
                </a:solidFill>
                <a:effectLst/>
                <a:latin typeface="+mn-lt"/>
                <a:ea typeface="+mn-ea"/>
                <a:cs typeface="+mn-cs"/>
              </a:rPr>
              <a:t>Select leading indicators for evaluation.</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18</a:t>
            </a:fld>
            <a:endParaRPr lang="en-GB"/>
          </a:p>
        </p:txBody>
      </p:sp>
    </p:spTree>
    <p:extLst>
      <p:ext uri="{BB962C8B-B14F-4D97-AF65-F5344CB8AC3E}">
        <p14:creationId xmlns:p14="http://schemas.microsoft.com/office/powerpoint/2010/main" val="41427396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Generally, organisations consult specialist teams to assist them in this planning process because of their knowledge and the input they can provide on future trends and industry background. These specialist teams initially work with senior managers to identify and refine management’s clarity on what the focal issue(s) is/are and the decision that needs to be made. Internal and environmental scans are then undertaken to identify the key trends and uncertainties that the organisation is facing.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At this stage, the scenario developers work with managers and planners in the organisation to work through the driving forces they have identified. This becomes part of the learning process for members of the organisation as they develop an understanding of future issues they will need to consider in their future planning processes. Based on their feedback an initial set of scenarios are developed – this may be as many as ten, but they are then reduced down to an acceptable number - three to five. Once agreed upon, they are then developed into detailed stories or narratives which describe the future organisation or destination, its issues and challenges.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These scenarios can then be used by the organisation to help develop thinking and planning among managers for their specific divisions or departments. They can be used to brainstorm implications and potential opportunities that can then be considered in the planning process. Consideration for such plans could lead to a change in direction for the organisation, the development of new product lines or expansion into new markets.</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19</a:t>
            </a:fld>
            <a:endParaRPr lang="en-GB"/>
          </a:p>
        </p:txBody>
      </p:sp>
    </p:spTree>
    <p:extLst>
      <p:ext uri="{BB962C8B-B14F-4D97-AF65-F5344CB8AC3E}">
        <p14:creationId xmlns:p14="http://schemas.microsoft.com/office/powerpoint/2010/main" val="16448489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AU" sz="1200" i="1" kern="1200" dirty="0">
                <a:solidFill>
                  <a:schemeClr val="tx1"/>
                </a:solidFill>
                <a:effectLst/>
                <a:latin typeface="+mn-lt"/>
                <a:ea typeface="+mn-ea"/>
                <a:cs typeface="+mn-cs"/>
              </a:rPr>
              <a:t>The Delphi method</a:t>
            </a:r>
            <a:r>
              <a:rPr lang="en-AU" sz="1200" b="1" kern="120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a:t>
            </a:r>
            <a:r>
              <a:rPr lang="en-AU" sz="1200" kern="1200" dirty="0" err="1">
                <a:solidFill>
                  <a:schemeClr val="tx1"/>
                </a:solidFill>
                <a:effectLst/>
                <a:latin typeface="+mn-lt"/>
                <a:ea typeface="+mn-ea"/>
                <a:cs typeface="+mn-cs"/>
              </a:rPr>
              <a:t>Dalkey</a:t>
            </a:r>
            <a:r>
              <a:rPr lang="en-AU" sz="1200" kern="1200" dirty="0">
                <a:solidFill>
                  <a:schemeClr val="tx1"/>
                </a:solidFill>
                <a:effectLst/>
                <a:latin typeface="+mn-lt"/>
                <a:ea typeface="+mn-ea"/>
                <a:cs typeface="+mn-cs"/>
              </a:rPr>
              <a:t> and Helmer-Hirschberg, 1962), named after the ‘</a:t>
            </a:r>
            <a:r>
              <a:rPr lang="en-AU" sz="1200" i="1" kern="1200" dirty="0">
                <a:solidFill>
                  <a:schemeClr val="tx1"/>
                </a:solidFill>
                <a:effectLst/>
                <a:latin typeface="+mn-lt"/>
                <a:ea typeface="+mn-ea"/>
                <a:cs typeface="+mn-cs"/>
              </a:rPr>
              <a:t>Oracle of Delphi</a:t>
            </a:r>
            <a:r>
              <a:rPr lang="en-AU" sz="1200" kern="1200" dirty="0">
                <a:solidFill>
                  <a:schemeClr val="tx1"/>
                </a:solidFill>
                <a:effectLst/>
                <a:latin typeface="+mn-lt"/>
                <a:ea typeface="+mn-ea"/>
                <a:cs typeface="+mn-cs"/>
              </a:rPr>
              <a:t>’, a Greek priestess known for her prophecies, is predominantly a forecasting method based on anonymous feedback from multiple rounds of consultation with experts in the field of interest. This results in a group consensus after multiple rounds that is supposedly not biased or influenced by an influential figure or figures in the group. </a:t>
            </a:r>
          </a:p>
          <a:p>
            <a:pPr marL="228600" indent="-228600">
              <a:buFont typeface="+mj-lt"/>
              <a:buAutoNum type="arabicPeriod"/>
            </a:pPr>
            <a:endParaRPr lang="en-AU" sz="1200" i="1" kern="1200" dirty="0">
              <a:solidFill>
                <a:schemeClr val="tx1"/>
              </a:solidFill>
              <a:effectLst/>
              <a:latin typeface="+mn-lt"/>
              <a:ea typeface="+mn-ea"/>
              <a:cs typeface="+mn-cs"/>
            </a:endParaRPr>
          </a:p>
          <a:p>
            <a:pPr marL="228600" indent="-228600">
              <a:buFont typeface="+mj-lt"/>
              <a:buAutoNum type="arabicPeriod"/>
            </a:pPr>
            <a:r>
              <a:rPr lang="en-AU" sz="1200" i="1" kern="1200" dirty="0">
                <a:solidFill>
                  <a:schemeClr val="tx1"/>
                </a:solidFill>
                <a:effectLst/>
                <a:latin typeface="+mn-lt"/>
                <a:ea typeface="+mn-ea"/>
                <a:cs typeface="+mn-cs"/>
              </a:rPr>
              <a:t>Design Thinking</a:t>
            </a:r>
            <a:r>
              <a:rPr lang="en-AU" sz="1200" kern="1200" dirty="0">
                <a:solidFill>
                  <a:schemeClr val="tx1"/>
                </a:solidFill>
                <a:effectLst/>
                <a:latin typeface="+mn-lt"/>
                <a:ea typeface="+mn-ea"/>
                <a:cs typeface="+mn-cs"/>
              </a:rPr>
              <a:t> (Arnold, 2016) is not dissimilar to systems thinking and seeks solutions to ill-defined or unknown problems. It is a popular technique used in business and has become popularised through its use by Google and a number of other major technology companies. </a:t>
            </a:r>
          </a:p>
          <a:p>
            <a:pPr marL="228600" indent="-228600">
              <a:buFont typeface="+mj-lt"/>
              <a:buAutoNum type="arabicPeriod"/>
            </a:pPr>
            <a:endParaRPr lang="en-AU" sz="1200" kern="1200" dirty="0">
              <a:solidFill>
                <a:schemeClr val="tx1"/>
              </a:solidFill>
              <a:effectLst/>
              <a:latin typeface="+mn-lt"/>
              <a:ea typeface="+mn-ea"/>
              <a:cs typeface="+mn-cs"/>
            </a:endParaRPr>
          </a:p>
          <a:p>
            <a:pPr marL="228600" indent="-228600">
              <a:buFont typeface="+mj-lt"/>
              <a:buAutoNum type="arabicPeriod"/>
            </a:pPr>
            <a:r>
              <a:rPr lang="en-AU" sz="1200" kern="1200" dirty="0">
                <a:solidFill>
                  <a:schemeClr val="tx1"/>
                </a:solidFill>
                <a:effectLst/>
                <a:latin typeface="+mn-lt"/>
                <a:ea typeface="+mn-ea"/>
                <a:cs typeface="+mn-cs"/>
              </a:rPr>
              <a:t>Related to design thinking is the concept of </a:t>
            </a:r>
            <a:r>
              <a:rPr lang="en-AU" sz="1200" i="1" kern="1200" dirty="0">
                <a:solidFill>
                  <a:schemeClr val="tx1"/>
                </a:solidFill>
                <a:effectLst/>
                <a:latin typeface="+mn-lt"/>
                <a:ea typeface="+mn-ea"/>
                <a:cs typeface="+mn-cs"/>
              </a:rPr>
              <a:t>User Experience Design</a:t>
            </a:r>
            <a:r>
              <a:rPr lang="en-AU" sz="1200" kern="1200" dirty="0">
                <a:solidFill>
                  <a:schemeClr val="tx1"/>
                </a:solidFill>
                <a:effectLst/>
                <a:latin typeface="+mn-lt"/>
                <a:ea typeface="+mn-ea"/>
                <a:cs typeface="+mn-cs"/>
              </a:rPr>
              <a:t> or </a:t>
            </a:r>
            <a:r>
              <a:rPr lang="en-AU" sz="1200" i="1" kern="1200" dirty="0">
                <a:solidFill>
                  <a:schemeClr val="tx1"/>
                </a:solidFill>
                <a:effectLst/>
                <a:latin typeface="+mn-lt"/>
                <a:ea typeface="+mn-ea"/>
                <a:cs typeface="+mn-cs"/>
              </a:rPr>
              <a:t>UX</a:t>
            </a:r>
            <a:r>
              <a:rPr lang="en-AU" sz="1200" kern="1200" dirty="0">
                <a:solidFill>
                  <a:schemeClr val="tx1"/>
                </a:solidFill>
                <a:effectLst/>
                <a:latin typeface="+mn-lt"/>
                <a:ea typeface="+mn-ea"/>
                <a:cs typeface="+mn-cs"/>
              </a:rPr>
              <a:t>.</a:t>
            </a:r>
            <a:r>
              <a:rPr lang="en-AU" sz="1200" b="1" kern="120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Popularised by design engineer Don Norman, students of marketing may have come across the idea of UX. Its focus is on meeting the needs of users, and UX has a customer experience emphasis which may be particularly suitable for the service-related industries (Norman, 2013). Today it is often associated with software or web page design although its conception was in product design.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20</a:t>
            </a:fld>
            <a:endParaRPr lang="en-GB"/>
          </a:p>
        </p:txBody>
      </p:sp>
    </p:spTree>
    <p:extLst>
      <p:ext uri="{BB962C8B-B14F-4D97-AF65-F5344CB8AC3E}">
        <p14:creationId xmlns:p14="http://schemas.microsoft.com/office/powerpoint/2010/main" val="1657111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3</a:t>
            </a:fld>
            <a:endParaRPr lang="en-GB"/>
          </a:p>
        </p:txBody>
      </p:sp>
    </p:spTree>
    <p:extLst>
      <p:ext uri="{BB962C8B-B14F-4D97-AF65-F5344CB8AC3E}">
        <p14:creationId xmlns:p14="http://schemas.microsoft.com/office/powerpoint/2010/main" val="31315655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AU" sz="1200" i="1" kern="1200" dirty="0">
                <a:solidFill>
                  <a:schemeClr val="tx1"/>
                </a:solidFill>
                <a:effectLst/>
                <a:latin typeface="+mn-lt"/>
                <a:ea typeface="+mn-ea"/>
                <a:cs typeface="+mn-cs"/>
              </a:rPr>
              <a:t>The Delphi method</a:t>
            </a:r>
            <a:r>
              <a:rPr lang="en-AU" sz="1200" b="1" kern="120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a:t>
            </a:r>
            <a:r>
              <a:rPr lang="en-AU" sz="1200" kern="1200" dirty="0" err="1">
                <a:solidFill>
                  <a:schemeClr val="tx1"/>
                </a:solidFill>
                <a:effectLst/>
                <a:latin typeface="+mn-lt"/>
                <a:ea typeface="+mn-ea"/>
                <a:cs typeface="+mn-cs"/>
              </a:rPr>
              <a:t>Dalkey</a:t>
            </a:r>
            <a:r>
              <a:rPr lang="en-AU" sz="1200" kern="1200" dirty="0">
                <a:solidFill>
                  <a:schemeClr val="tx1"/>
                </a:solidFill>
                <a:effectLst/>
                <a:latin typeface="+mn-lt"/>
                <a:ea typeface="+mn-ea"/>
                <a:cs typeface="+mn-cs"/>
              </a:rPr>
              <a:t> and Helmer-Hirschberg, 1962), named after the ‘</a:t>
            </a:r>
            <a:r>
              <a:rPr lang="en-AU" sz="1200" i="1" kern="1200" dirty="0">
                <a:solidFill>
                  <a:schemeClr val="tx1"/>
                </a:solidFill>
                <a:effectLst/>
                <a:latin typeface="+mn-lt"/>
                <a:ea typeface="+mn-ea"/>
                <a:cs typeface="+mn-cs"/>
              </a:rPr>
              <a:t>Oracle of Delphi</a:t>
            </a:r>
            <a:r>
              <a:rPr lang="en-AU" sz="1200" kern="1200" dirty="0">
                <a:solidFill>
                  <a:schemeClr val="tx1"/>
                </a:solidFill>
                <a:effectLst/>
                <a:latin typeface="+mn-lt"/>
                <a:ea typeface="+mn-ea"/>
                <a:cs typeface="+mn-cs"/>
              </a:rPr>
              <a:t>’, a Greek priestess known for her prophecies, is predominantly a forecasting method based on anonymous feedback from multiple rounds of consultation with experts in the field of interest. This results in a group consensus after multiple rounds that is supposedly not biased or influenced by an influential figure or figures in the group. </a:t>
            </a:r>
          </a:p>
          <a:p>
            <a:pPr marL="228600" indent="-228600">
              <a:buFont typeface="+mj-lt"/>
              <a:buAutoNum type="arabicPeriod"/>
            </a:pPr>
            <a:endParaRPr lang="en-AU" sz="1200" i="1" kern="1200" dirty="0">
              <a:solidFill>
                <a:schemeClr val="tx1"/>
              </a:solidFill>
              <a:effectLst/>
              <a:latin typeface="+mn-lt"/>
              <a:ea typeface="+mn-ea"/>
              <a:cs typeface="+mn-cs"/>
            </a:endParaRPr>
          </a:p>
          <a:p>
            <a:pPr marL="228600" indent="-228600">
              <a:buFont typeface="+mj-lt"/>
              <a:buAutoNum type="arabicPeriod"/>
            </a:pPr>
            <a:r>
              <a:rPr lang="en-AU" sz="1200" i="1" kern="1200" dirty="0">
                <a:solidFill>
                  <a:schemeClr val="tx1"/>
                </a:solidFill>
                <a:effectLst/>
                <a:latin typeface="+mn-lt"/>
                <a:ea typeface="+mn-ea"/>
                <a:cs typeface="+mn-cs"/>
              </a:rPr>
              <a:t>Design Thinking</a:t>
            </a:r>
            <a:r>
              <a:rPr lang="en-AU" sz="1200" kern="1200" dirty="0">
                <a:solidFill>
                  <a:schemeClr val="tx1"/>
                </a:solidFill>
                <a:effectLst/>
                <a:latin typeface="+mn-lt"/>
                <a:ea typeface="+mn-ea"/>
                <a:cs typeface="+mn-cs"/>
              </a:rPr>
              <a:t> (Arnold, 2016) is not dissimilar to systems thinking and seeks solutions to ill-defined or unknown problems. It is a popular technique used in business and has become popularised through its use by Google and a number of other major technology companies. </a:t>
            </a:r>
          </a:p>
          <a:p>
            <a:pPr marL="228600" indent="-228600">
              <a:buFont typeface="+mj-lt"/>
              <a:buAutoNum type="arabicPeriod"/>
            </a:pPr>
            <a:endParaRPr lang="en-AU" sz="1200" kern="1200" dirty="0">
              <a:solidFill>
                <a:schemeClr val="tx1"/>
              </a:solidFill>
              <a:effectLst/>
              <a:latin typeface="+mn-lt"/>
              <a:ea typeface="+mn-ea"/>
              <a:cs typeface="+mn-cs"/>
            </a:endParaRPr>
          </a:p>
          <a:p>
            <a:pPr marL="228600" indent="-228600">
              <a:buFont typeface="+mj-lt"/>
              <a:buAutoNum type="arabicPeriod"/>
            </a:pPr>
            <a:r>
              <a:rPr lang="en-AU" sz="1200" kern="1200" dirty="0">
                <a:solidFill>
                  <a:schemeClr val="tx1"/>
                </a:solidFill>
                <a:effectLst/>
                <a:latin typeface="+mn-lt"/>
                <a:ea typeface="+mn-ea"/>
                <a:cs typeface="+mn-cs"/>
              </a:rPr>
              <a:t>Related to design thinking is the concept of </a:t>
            </a:r>
            <a:r>
              <a:rPr lang="en-AU" sz="1200" i="1" kern="1200" dirty="0">
                <a:solidFill>
                  <a:schemeClr val="tx1"/>
                </a:solidFill>
                <a:effectLst/>
                <a:latin typeface="+mn-lt"/>
                <a:ea typeface="+mn-ea"/>
                <a:cs typeface="+mn-cs"/>
              </a:rPr>
              <a:t>User Experience Design</a:t>
            </a:r>
            <a:r>
              <a:rPr lang="en-AU" sz="1200" kern="1200" dirty="0">
                <a:solidFill>
                  <a:schemeClr val="tx1"/>
                </a:solidFill>
                <a:effectLst/>
                <a:latin typeface="+mn-lt"/>
                <a:ea typeface="+mn-ea"/>
                <a:cs typeface="+mn-cs"/>
              </a:rPr>
              <a:t> or </a:t>
            </a:r>
            <a:r>
              <a:rPr lang="en-AU" sz="1200" i="1" kern="1200" dirty="0">
                <a:solidFill>
                  <a:schemeClr val="tx1"/>
                </a:solidFill>
                <a:effectLst/>
                <a:latin typeface="+mn-lt"/>
                <a:ea typeface="+mn-ea"/>
                <a:cs typeface="+mn-cs"/>
              </a:rPr>
              <a:t>UX</a:t>
            </a:r>
            <a:r>
              <a:rPr lang="en-AU" sz="1200" kern="1200" dirty="0">
                <a:solidFill>
                  <a:schemeClr val="tx1"/>
                </a:solidFill>
                <a:effectLst/>
                <a:latin typeface="+mn-lt"/>
                <a:ea typeface="+mn-ea"/>
                <a:cs typeface="+mn-cs"/>
              </a:rPr>
              <a:t>.</a:t>
            </a:r>
            <a:r>
              <a:rPr lang="en-AU" sz="1200" b="1" kern="120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Popularised by design engineer Don Norman, students of marketing may have come across the idea of UX. Its focus is on meeting the needs of users, and UX has a customer experience emphasis which may be particularly suitable for the service-related industries (Norman, 2013). Today it is often associated with software or web page design although its conception was in product design.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21</a:t>
            </a:fld>
            <a:endParaRPr lang="en-GB"/>
          </a:p>
        </p:txBody>
      </p:sp>
    </p:spTree>
    <p:extLst>
      <p:ext uri="{BB962C8B-B14F-4D97-AF65-F5344CB8AC3E}">
        <p14:creationId xmlns:p14="http://schemas.microsoft.com/office/powerpoint/2010/main" val="4250005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AU" sz="1200" i="1" kern="1200" dirty="0">
                <a:solidFill>
                  <a:schemeClr val="tx1"/>
                </a:solidFill>
                <a:effectLst/>
                <a:latin typeface="+mn-lt"/>
                <a:ea typeface="+mn-ea"/>
                <a:cs typeface="+mn-cs"/>
              </a:rPr>
              <a:t>The Delphi method</a:t>
            </a:r>
            <a:r>
              <a:rPr lang="en-AU" sz="1200" b="1" kern="120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a:t>
            </a:r>
            <a:r>
              <a:rPr lang="en-AU" sz="1200" kern="1200" dirty="0" err="1">
                <a:solidFill>
                  <a:schemeClr val="tx1"/>
                </a:solidFill>
                <a:effectLst/>
                <a:latin typeface="+mn-lt"/>
                <a:ea typeface="+mn-ea"/>
                <a:cs typeface="+mn-cs"/>
              </a:rPr>
              <a:t>Dalkey</a:t>
            </a:r>
            <a:r>
              <a:rPr lang="en-AU" sz="1200" kern="1200" dirty="0">
                <a:solidFill>
                  <a:schemeClr val="tx1"/>
                </a:solidFill>
                <a:effectLst/>
                <a:latin typeface="+mn-lt"/>
                <a:ea typeface="+mn-ea"/>
                <a:cs typeface="+mn-cs"/>
              </a:rPr>
              <a:t> and Helmer-Hirschberg, 1962), named after the ‘</a:t>
            </a:r>
            <a:r>
              <a:rPr lang="en-AU" sz="1200" i="1" kern="1200" dirty="0">
                <a:solidFill>
                  <a:schemeClr val="tx1"/>
                </a:solidFill>
                <a:effectLst/>
                <a:latin typeface="+mn-lt"/>
                <a:ea typeface="+mn-ea"/>
                <a:cs typeface="+mn-cs"/>
              </a:rPr>
              <a:t>Oracle of Delphi</a:t>
            </a:r>
            <a:r>
              <a:rPr lang="en-AU" sz="1200" kern="1200" dirty="0">
                <a:solidFill>
                  <a:schemeClr val="tx1"/>
                </a:solidFill>
                <a:effectLst/>
                <a:latin typeface="+mn-lt"/>
                <a:ea typeface="+mn-ea"/>
                <a:cs typeface="+mn-cs"/>
              </a:rPr>
              <a:t>’, a Greek priestess known for her prophecies, is predominantly a forecasting method based on anonymous feedback from multiple rounds of consultation with experts in the field of interest. This results in a group consensus after multiple rounds that is supposedly not biased or influenced by an influential figure or figures in the group. </a:t>
            </a:r>
          </a:p>
          <a:p>
            <a:pPr marL="228600" indent="-228600">
              <a:buFont typeface="+mj-lt"/>
              <a:buAutoNum type="arabicPeriod"/>
            </a:pPr>
            <a:endParaRPr lang="en-AU" sz="1200" i="1" kern="1200" dirty="0">
              <a:solidFill>
                <a:schemeClr val="tx1"/>
              </a:solidFill>
              <a:effectLst/>
              <a:latin typeface="+mn-lt"/>
              <a:ea typeface="+mn-ea"/>
              <a:cs typeface="+mn-cs"/>
            </a:endParaRPr>
          </a:p>
          <a:p>
            <a:pPr marL="228600" indent="-228600">
              <a:buFont typeface="+mj-lt"/>
              <a:buAutoNum type="arabicPeriod"/>
            </a:pPr>
            <a:r>
              <a:rPr lang="en-AU" sz="1200" i="1" kern="1200" dirty="0">
                <a:solidFill>
                  <a:schemeClr val="tx1"/>
                </a:solidFill>
                <a:effectLst/>
                <a:latin typeface="+mn-lt"/>
                <a:ea typeface="+mn-ea"/>
                <a:cs typeface="+mn-cs"/>
              </a:rPr>
              <a:t>Design Thinking</a:t>
            </a:r>
            <a:r>
              <a:rPr lang="en-AU" sz="1200" kern="1200" dirty="0">
                <a:solidFill>
                  <a:schemeClr val="tx1"/>
                </a:solidFill>
                <a:effectLst/>
                <a:latin typeface="+mn-lt"/>
                <a:ea typeface="+mn-ea"/>
                <a:cs typeface="+mn-cs"/>
              </a:rPr>
              <a:t> (Arnold, 2016) is not dissimilar to systems thinking and seeks solutions to ill-defined or unknown problems. It is a popular technique used in business and has become popularised through its use by Google and a number of other major technology companies. </a:t>
            </a:r>
          </a:p>
          <a:p>
            <a:pPr marL="228600" indent="-228600">
              <a:buFont typeface="+mj-lt"/>
              <a:buAutoNum type="arabicPeriod"/>
            </a:pPr>
            <a:endParaRPr lang="en-AU" sz="1200" kern="1200" dirty="0">
              <a:solidFill>
                <a:schemeClr val="tx1"/>
              </a:solidFill>
              <a:effectLst/>
              <a:latin typeface="+mn-lt"/>
              <a:ea typeface="+mn-ea"/>
              <a:cs typeface="+mn-cs"/>
            </a:endParaRPr>
          </a:p>
          <a:p>
            <a:pPr marL="228600" indent="-228600">
              <a:buFont typeface="+mj-lt"/>
              <a:buAutoNum type="arabicPeriod"/>
            </a:pPr>
            <a:r>
              <a:rPr lang="en-AU" sz="1200" kern="1200" dirty="0">
                <a:solidFill>
                  <a:schemeClr val="tx1"/>
                </a:solidFill>
                <a:effectLst/>
                <a:latin typeface="+mn-lt"/>
                <a:ea typeface="+mn-ea"/>
                <a:cs typeface="+mn-cs"/>
              </a:rPr>
              <a:t>Related to design thinking is the concept of </a:t>
            </a:r>
            <a:r>
              <a:rPr lang="en-AU" sz="1200" i="1" kern="1200" dirty="0">
                <a:solidFill>
                  <a:schemeClr val="tx1"/>
                </a:solidFill>
                <a:effectLst/>
                <a:latin typeface="+mn-lt"/>
                <a:ea typeface="+mn-ea"/>
                <a:cs typeface="+mn-cs"/>
              </a:rPr>
              <a:t>User Experience Design</a:t>
            </a:r>
            <a:r>
              <a:rPr lang="en-AU" sz="1200" kern="1200" dirty="0">
                <a:solidFill>
                  <a:schemeClr val="tx1"/>
                </a:solidFill>
                <a:effectLst/>
                <a:latin typeface="+mn-lt"/>
                <a:ea typeface="+mn-ea"/>
                <a:cs typeface="+mn-cs"/>
              </a:rPr>
              <a:t> or </a:t>
            </a:r>
            <a:r>
              <a:rPr lang="en-AU" sz="1200" i="1" kern="1200" dirty="0">
                <a:solidFill>
                  <a:schemeClr val="tx1"/>
                </a:solidFill>
                <a:effectLst/>
                <a:latin typeface="+mn-lt"/>
                <a:ea typeface="+mn-ea"/>
                <a:cs typeface="+mn-cs"/>
              </a:rPr>
              <a:t>UX</a:t>
            </a:r>
            <a:r>
              <a:rPr lang="en-AU" sz="1200" kern="1200" dirty="0">
                <a:solidFill>
                  <a:schemeClr val="tx1"/>
                </a:solidFill>
                <a:effectLst/>
                <a:latin typeface="+mn-lt"/>
                <a:ea typeface="+mn-ea"/>
                <a:cs typeface="+mn-cs"/>
              </a:rPr>
              <a:t>.</a:t>
            </a:r>
            <a:r>
              <a:rPr lang="en-AU" sz="1200" b="1" kern="120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Popularised by design engineer Don Norman, students of marketing may have come across the idea of UX. Its focus is on meeting the needs of users, and UX has a customer experience emphasis which may be particularly suitable for the service-related industries (Norman, 2013). Today it is often associated with software or web page design although its conception was in product design.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22</a:t>
            </a:fld>
            <a:endParaRPr lang="en-GB"/>
          </a:p>
        </p:txBody>
      </p:sp>
    </p:spTree>
    <p:extLst>
      <p:ext uri="{BB962C8B-B14F-4D97-AF65-F5344CB8AC3E}">
        <p14:creationId xmlns:p14="http://schemas.microsoft.com/office/powerpoint/2010/main" val="42894781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AU" sz="1200" i="1" kern="1200" dirty="0">
                <a:solidFill>
                  <a:schemeClr val="tx1"/>
                </a:solidFill>
                <a:effectLst/>
                <a:latin typeface="+mn-lt"/>
                <a:ea typeface="+mn-ea"/>
                <a:cs typeface="+mn-cs"/>
              </a:rPr>
              <a:t>The Delphi method</a:t>
            </a:r>
            <a:r>
              <a:rPr lang="en-AU" sz="1200" b="1" kern="120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a:t>
            </a:r>
            <a:r>
              <a:rPr lang="en-AU" sz="1200" kern="1200" dirty="0" err="1">
                <a:solidFill>
                  <a:schemeClr val="tx1"/>
                </a:solidFill>
                <a:effectLst/>
                <a:latin typeface="+mn-lt"/>
                <a:ea typeface="+mn-ea"/>
                <a:cs typeface="+mn-cs"/>
              </a:rPr>
              <a:t>Dalkey</a:t>
            </a:r>
            <a:r>
              <a:rPr lang="en-AU" sz="1200" kern="1200" dirty="0">
                <a:solidFill>
                  <a:schemeClr val="tx1"/>
                </a:solidFill>
                <a:effectLst/>
                <a:latin typeface="+mn-lt"/>
                <a:ea typeface="+mn-ea"/>
                <a:cs typeface="+mn-cs"/>
              </a:rPr>
              <a:t> and Helmer-Hirschberg, 1962), named after the ‘</a:t>
            </a:r>
            <a:r>
              <a:rPr lang="en-AU" sz="1200" i="1" kern="1200" dirty="0">
                <a:solidFill>
                  <a:schemeClr val="tx1"/>
                </a:solidFill>
                <a:effectLst/>
                <a:latin typeface="+mn-lt"/>
                <a:ea typeface="+mn-ea"/>
                <a:cs typeface="+mn-cs"/>
              </a:rPr>
              <a:t>Oracle of Delphi</a:t>
            </a:r>
            <a:r>
              <a:rPr lang="en-AU" sz="1200" kern="1200" dirty="0">
                <a:solidFill>
                  <a:schemeClr val="tx1"/>
                </a:solidFill>
                <a:effectLst/>
                <a:latin typeface="+mn-lt"/>
                <a:ea typeface="+mn-ea"/>
                <a:cs typeface="+mn-cs"/>
              </a:rPr>
              <a:t>’, a Greek priestess known for her prophecies, is predominantly a forecasting method based on anonymous feedback from multiple rounds of consultation with experts in the field of interest. This results in a group consensus after multiple rounds that is supposedly not biased or influenced by an influential figure or figures in the group. </a:t>
            </a:r>
          </a:p>
          <a:p>
            <a:pPr marL="228600" indent="-228600">
              <a:buFont typeface="+mj-lt"/>
              <a:buAutoNum type="arabicPeriod"/>
            </a:pPr>
            <a:endParaRPr lang="en-AU" sz="1200" i="1" kern="1200" dirty="0">
              <a:solidFill>
                <a:schemeClr val="tx1"/>
              </a:solidFill>
              <a:effectLst/>
              <a:latin typeface="+mn-lt"/>
              <a:ea typeface="+mn-ea"/>
              <a:cs typeface="+mn-cs"/>
            </a:endParaRPr>
          </a:p>
          <a:p>
            <a:pPr marL="228600" indent="-228600">
              <a:buFont typeface="+mj-lt"/>
              <a:buAutoNum type="arabicPeriod"/>
            </a:pPr>
            <a:r>
              <a:rPr lang="en-AU" sz="1200" i="1" kern="1200" dirty="0">
                <a:solidFill>
                  <a:schemeClr val="tx1"/>
                </a:solidFill>
                <a:effectLst/>
                <a:latin typeface="+mn-lt"/>
                <a:ea typeface="+mn-ea"/>
                <a:cs typeface="+mn-cs"/>
              </a:rPr>
              <a:t>Design Thinking</a:t>
            </a:r>
            <a:r>
              <a:rPr lang="en-AU" sz="1200" kern="1200" dirty="0">
                <a:solidFill>
                  <a:schemeClr val="tx1"/>
                </a:solidFill>
                <a:effectLst/>
                <a:latin typeface="+mn-lt"/>
                <a:ea typeface="+mn-ea"/>
                <a:cs typeface="+mn-cs"/>
              </a:rPr>
              <a:t> (Arnold, 2016) is not dissimilar to systems thinking and seeks solutions to ill-defined or unknown problems. It is a popular technique used in business and has become popularised through its use by Google and a number of other major technology companies. </a:t>
            </a:r>
          </a:p>
          <a:p>
            <a:pPr marL="228600" indent="-228600">
              <a:buFont typeface="+mj-lt"/>
              <a:buAutoNum type="arabicPeriod"/>
            </a:pPr>
            <a:endParaRPr lang="en-AU" sz="1200" kern="1200" dirty="0">
              <a:solidFill>
                <a:schemeClr val="tx1"/>
              </a:solidFill>
              <a:effectLst/>
              <a:latin typeface="+mn-lt"/>
              <a:ea typeface="+mn-ea"/>
              <a:cs typeface="+mn-cs"/>
            </a:endParaRPr>
          </a:p>
          <a:p>
            <a:pPr marL="228600" indent="-228600">
              <a:buFont typeface="+mj-lt"/>
              <a:buAutoNum type="arabicPeriod"/>
            </a:pPr>
            <a:r>
              <a:rPr lang="en-AU" sz="1200" kern="1200" dirty="0">
                <a:solidFill>
                  <a:schemeClr val="tx1"/>
                </a:solidFill>
                <a:effectLst/>
                <a:latin typeface="+mn-lt"/>
                <a:ea typeface="+mn-ea"/>
                <a:cs typeface="+mn-cs"/>
              </a:rPr>
              <a:t>Related to design thinking is the concept of </a:t>
            </a:r>
            <a:r>
              <a:rPr lang="en-AU" sz="1200" i="1" kern="1200" dirty="0">
                <a:solidFill>
                  <a:schemeClr val="tx1"/>
                </a:solidFill>
                <a:effectLst/>
                <a:latin typeface="+mn-lt"/>
                <a:ea typeface="+mn-ea"/>
                <a:cs typeface="+mn-cs"/>
              </a:rPr>
              <a:t>User Experience Design</a:t>
            </a:r>
            <a:r>
              <a:rPr lang="en-AU" sz="1200" kern="1200" dirty="0">
                <a:solidFill>
                  <a:schemeClr val="tx1"/>
                </a:solidFill>
                <a:effectLst/>
                <a:latin typeface="+mn-lt"/>
                <a:ea typeface="+mn-ea"/>
                <a:cs typeface="+mn-cs"/>
              </a:rPr>
              <a:t> or </a:t>
            </a:r>
            <a:r>
              <a:rPr lang="en-AU" sz="1200" i="1" kern="1200" dirty="0">
                <a:solidFill>
                  <a:schemeClr val="tx1"/>
                </a:solidFill>
                <a:effectLst/>
                <a:latin typeface="+mn-lt"/>
                <a:ea typeface="+mn-ea"/>
                <a:cs typeface="+mn-cs"/>
              </a:rPr>
              <a:t>UX</a:t>
            </a:r>
            <a:r>
              <a:rPr lang="en-AU" sz="1200" kern="1200" dirty="0">
                <a:solidFill>
                  <a:schemeClr val="tx1"/>
                </a:solidFill>
                <a:effectLst/>
                <a:latin typeface="+mn-lt"/>
                <a:ea typeface="+mn-ea"/>
                <a:cs typeface="+mn-cs"/>
              </a:rPr>
              <a:t>.</a:t>
            </a:r>
            <a:r>
              <a:rPr lang="en-AU" sz="1200" b="1" kern="120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Popularised by design engineer Don Norman, students of marketing may have come across the idea of UX. Its focus is on meeting the needs of users, and UX has a customer experience emphasis which may be particularly suitable for the service-related industries (Norman, 2013). Today it is often associated with software or web page design although its conception was in product design.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23</a:t>
            </a:fld>
            <a:endParaRPr lang="en-GB"/>
          </a:p>
        </p:txBody>
      </p:sp>
    </p:spTree>
    <p:extLst>
      <p:ext uri="{BB962C8B-B14F-4D97-AF65-F5344CB8AC3E}">
        <p14:creationId xmlns:p14="http://schemas.microsoft.com/office/powerpoint/2010/main" val="35867227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The use of tools such as causal mapping and stocks and flows encourage examining the problem as a whole and identifying the links from the result of actions. Scenario planning was discussed as it allows managers to not only identify factors that could likely affect the organisation, but also to share these possible scenarios to guide the thinking and considerations of people in the organisation.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Finally, a number of additional tools managers can consider for use in their decision-making were highlighted, including the Delphi method, design thinking and user experience.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The methods introduced in this chapter cannot be introduced and undertaken by individuals – they need the support and involvement of many members of an organisation, destination or community. The decision maker must also be a communicator and leader who can bring together disparate groups so they can work and be involved in decisions that will impact them and their lives.</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24</a:t>
            </a:fld>
            <a:endParaRPr lang="en-GB"/>
          </a:p>
        </p:txBody>
      </p:sp>
    </p:spTree>
    <p:extLst>
      <p:ext uri="{BB962C8B-B14F-4D97-AF65-F5344CB8AC3E}">
        <p14:creationId xmlns:p14="http://schemas.microsoft.com/office/powerpoint/2010/main" val="18612474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The methods introduced in this chapter cannot be introduced and undertaken by individuals – they need the support and involvement of many members of an organisation, destination or community. The decision maker must also be a communicator and leader who can bring together disparate groups so they can work and be involved in decisions that will impact them and their lives.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Nurturing integrative thinking is more likely to achieve sustainable tourism and high quality-of-life objectives than is taking an intractable stance’ (Woodside, 2009: 214)</a:t>
            </a:r>
            <a:r>
              <a:rPr lang="en-AU" sz="1200" i="1" kern="1200" dirty="0">
                <a:solidFill>
                  <a:schemeClr val="tx1"/>
                </a:solidFill>
                <a:effectLst/>
                <a:latin typeface="+mn-lt"/>
                <a:ea typeface="+mn-ea"/>
                <a:cs typeface="+mn-cs"/>
              </a:rPr>
              <a:t>.</a:t>
            </a:r>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25</a:t>
            </a:fld>
            <a:endParaRPr lang="en-GB"/>
          </a:p>
        </p:txBody>
      </p:sp>
    </p:spTree>
    <p:extLst>
      <p:ext uri="{BB962C8B-B14F-4D97-AF65-F5344CB8AC3E}">
        <p14:creationId xmlns:p14="http://schemas.microsoft.com/office/powerpoint/2010/main" val="21903332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26</a:t>
            </a:fld>
            <a:endParaRPr lang="en-GB"/>
          </a:p>
        </p:txBody>
      </p:sp>
    </p:spTree>
    <p:extLst>
      <p:ext uri="{BB962C8B-B14F-4D97-AF65-F5344CB8AC3E}">
        <p14:creationId xmlns:p14="http://schemas.microsoft.com/office/powerpoint/2010/main" val="2555081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Such an approach can be considered suitable for straightforward problems. Consider the situation where someone might be deciding how to get to the airport for their summer holiday. The alternatives could be: ask a friend to drive them; drive themselves; take a taxi or Uber, or; take public transport. They would have to consider each option, in terms of time, effort, cost and availability. Once an option is selected, they would implement it and then evaluate it on completion of the task in terms of how it met their needs and expectations. </a:t>
            </a:r>
          </a:p>
        </p:txBody>
      </p:sp>
      <p:sp>
        <p:nvSpPr>
          <p:cNvPr id="4" name="Slide Number Placeholder 3"/>
          <p:cNvSpPr>
            <a:spLocks noGrp="1"/>
          </p:cNvSpPr>
          <p:nvPr>
            <p:ph type="sldNum" sz="quarter" idx="5"/>
          </p:nvPr>
        </p:nvSpPr>
        <p:spPr/>
        <p:txBody>
          <a:bodyPr/>
          <a:lstStyle/>
          <a:p>
            <a:fld id="{76737C5B-FEC3-495B-8779-01850281E7D4}" type="slidenum">
              <a:rPr lang="en-GB" smtClean="0"/>
              <a:t>4</a:t>
            </a:fld>
            <a:endParaRPr lang="en-GB"/>
          </a:p>
        </p:txBody>
      </p:sp>
    </p:spTree>
    <p:extLst>
      <p:ext uri="{BB962C8B-B14F-4D97-AF65-F5344CB8AC3E}">
        <p14:creationId xmlns:p14="http://schemas.microsoft.com/office/powerpoint/2010/main" val="1712432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5</a:t>
            </a:fld>
            <a:endParaRPr lang="en-GB"/>
          </a:p>
        </p:txBody>
      </p:sp>
    </p:spTree>
    <p:extLst>
      <p:ext uri="{BB962C8B-B14F-4D97-AF65-F5344CB8AC3E}">
        <p14:creationId xmlns:p14="http://schemas.microsoft.com/office/powerpoint/2010/main" val="2097416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6</a:t>
            </a:fld>
            <a:endParaRPr lang="en-GB"/>
          </a:p>
        </p:txBody>
      </p:sp>
    </p:spTree>
    <p:extLst>
      <p:ext uri="{BB962C8B-B14F-4D97-AF65-F5344CB8AC3E}">
        <p14:creationId xmlns:p14="http://schemas.microsoft.com/office/powerpoint/2010/main" val="3143098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While some of these wicked problems have been around for a long time - for example, poverty, famine, inadequate water and education - others are on the rise and new wicked problems are being identified. If these problems are to be solved in the future, alternative approaches to problem solving are necessary. In the next section, two approaches are discussed which may be applied to the tourism, hospitality and event management industries and to business management more generally.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7</a:t>
            </a:fld>
            <a:endParaRPr lang="en-GB"/>
          </a:p>
        </p:txBody>
      </p:sp>
    </p:spTree>
    <p:extLst>
      <p:ext uri="{BB962C8B-B14F-4D97-AF65-F5344CB8AC3E}">
        <p14:creationId xmlns:p14="http://schemas.microsoft.com/office/powerpoint/2010/main" val="2558734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8</a:t>
            </a:fld>
            <a:endParaRPr lang="en-GB"/>
          </a:p>
        </p:txBody>
      </p:sp>
    </p:spTree>
    <p:extLst>
      <p:ext uri="{BB962C8B-B14F-4D97-AF65-F5344CB8AC3E}">
        <p14:creationId xmlns:p14="http://schemas.microsoft.com/office/powerpoint/2010/main" val="150520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9</a:t>
            </a:fld>
            <a:endParaRPr lang="en-GB"/>
          </a:p>
        </p:txBody>
      </p:sp>
    </p:spTree>
    <p:extLst>
      <p:ext uri="{BB962C8B-B14F-4D97-AF65-F5344CB8AC3E}">
        <p14:creationId xmlns:p14="http://schemas.microsoft.com/office/powerpoint/2010/main" val="602718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This includes the use of two tools - referred to as ‘causal mapping’ and ‘stock and flows’. While it is not possible to provide a detailed account of these tools in this chapter, the provision of a brief outline should help guide the reader who is encouraged to seek more details on the topics from the references located at the end of this chapter.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10</a:t>
            </a:fld>
            <a:endParaRPr lang="en-GB"/>
          </a:p>
        </p:txBody>
      </p:sp>
    </p:spTree>
    <p:extLst>
      <p:ext uri="{BB962C8B-B14F-4D97-AF65-F5344CB8AC3E}">
        <p14:creationId xmlns:p14="http://schemas.microsoft.com/office/powerpoint/2010/main" val="11615499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8882" y="-11112"/>
            <a:ext cx="1663118" cy="1319407"/>
          </a:xfrm>
          <a:prstGeom prst="rect">
            <a:avLst/>
          </a:prstGeom>
        </p:spPr>
      </p:pic>
    </p:spTree>
    <p:extLst>
      <p:ext uri="{BB962C8B-B14F-4D97-AF65-F5344CB8AC3E}">
        <p14:creationId xmlns:p14="http://schemas.microsoft.com/office/powerpoint/2010/main" val="412601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6989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74492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1952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9072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66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[book title]  © Goodfellow Publishers 201x</a:t>
            </a:r>
          </a:p>
        </p:txBody>
      </p:sp>
      <p:sp>
        <p:nvSpPr>
          <p:cNvPr id="9" name="Slide Number Placeholder 8"/>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4996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[book title]  © Goodfellow Publishers 201x</a:t>
            </a:r>
          </a:p>
        </p:txBody>
      </p:sp>
      <p:sp>
        <p:nvSpPr>
          <p:cNvPr id="5" name="Slide Number Placeholder 4"/>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94895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[book title]  © Goodfellow Publishers 201x</a:t>
            </a:r>
          </a:p>
        </p:txBody>
      </p:sp>
      <p:sp>
        <p:nvSpPr>
          <p:cNvPr id="4" name="Slide Number Placeholder 3"/>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17314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5926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3292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[book title]  © Goodfellow Publishers 201x</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D3C51-24F8-41B7-8E33-F32A2E6838BA}" type="slidenum">
              <a:rPr lang="en-GB" smtClean="0"/>
              <a:t>‹#›</a:t>
            </a:fld>
            <a:endParaRPr lang="en-GB"/>
          </a:p>
        </p:txBody>
      </p:sp>
    </p:spTree>
    <p:extLst>
      <p:ext uri="{BB962C8B-B14F-4D97-AF65-F5344CB8AC3E}">
        <p14:creationId xmlns:p14="http://schemas.microsoft.com/office/powerpoint/2010/main" val="15632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4000" b="1" dirty="0"/>
              <a:t>Chapter 8: </a:t>
            </a:r>
            <a:r>
              <a:rPr lang="en-AU" altLang="en-US" sz="4000" b="1" dirty="0"/>
              <a:t>Chapter 12: Solving Future Problems in the Tourism, Hospitality and the Events Sectors</a:t>
            </a:r>
          </a:p>
          <a:p>
            <a:pPr algn="ctr" eaLnBrk="1" hangingPunct="1"/>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a:p>
        </p:txBody>
      </p:sp>
      <p:sp>
        <p:nvSpPr>
          <p:cNvPr id="2" name="Footer Placeholder 1"/>
          <p:cNvSpPr>
            <a:spLocks noGrp="1"/>
          </p:cNvSpPr>
          <p:nvPr>
            <p:ph type="ftr" sz="quarter" idx="11"/>
          </p:nvPr>
        </p:nvSpPr>
        <p:spPr>
          <a:xfrm>
            <a:off x="998807" y="6356350"/>
            <a:ext cx="10030264" cy="365125"/>
          </a:xfrm>
        </p:spPr>
        <p:txBody>
          <a:bodyPr/>
          <a:lstStyle/>
          <a:p>
            <a:r>
              <a:rPr lang="en-GB" dirty="0"/>
              <a:t>International Tourism Futures © Clare Lade, Paul Strickland, Elspeth Frew, Paul Willard, Swati Nagpal, Sandra </a:t>
            </a:r>
            <a:r>
              <a:rPr lang="en-GB" dirty="0" err="1"/>
              <a:t>Cherro</a:t>
            </a:r>
            <a:r>
              <a:rPr lang="en-GB" dirty="0"/>
              <a:t> Osorio, Peter Vitartas. </a:t>
            </a:r>
          </a:p>
          <a:p>
            <a:r>
              <a:rPr lang="en-GB" dirty="0"/>
              <a:t>All rights reserved 2020</a:t>
            </a:r>
          </a:p>
        </p:txBody>
      </p:sp>
      <p:pic>
        <p:nvPicPr>
          <p:cNvPr id="5" name="Picture 4" descr="A picture containing colorful&#10;&#10;Description automatically generated">
            <a:extLst>
              <a:ext uri="{FF2B5EF4-FFF2-40B4-BE49-F238E27FC236}">
                <a16:creationId xmlns:a16="http://schemas.microsoft.com/office/drawing/2014/main" id="{120408FB-E65D-41A2-A114-33E23165DC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15798"/>
            <a:ext cx="1524000" cy="1985287"/>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895C6E3B-5AF3-4C1E-9350-EED5E0C636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04" y="6084016"/>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3350741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i="1" dirty="0">
                <a:latin typeface="+mn-lt"/>
              </a:rPr>
              <a:t>System Design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585180"/>
            <a:ext cx="10515600" cy="4486275"/>
          </a:xfrm>
        </p:spPr>
        <p:txBody>
          <a:bodyPr/>
          <a:lstStyle/>
          <a:p>
            <a:pPr>
              <a:lnSpc>
                <a:spcPct val="100000"/>
              </a:lnSpc>
            </a:pPr>
            <a:r>
              <a:rPr lang="en-AU" dirty="0"/>
              <a:t>Systems thinking researchers and planners have adopted the tools of system designers in an attempt to gain an overall perspective of the problems to be solved. </a:t>
            </a:r>
          </a:p>
          <a:p>
            <a:pPr>
              <a:lnSpc>
                <a:spcPct val="100000"/>
              </a:lnSpc>
            </a:pPr>
            <a:endParaRPr lang="en-AU" dirty="0"/>
          </a:p>
          <a:p>
            <a:pPr>
              <a:lnSpc>
                <a:spcPct val="100000"/>
              </a:lnSpc>
            </a:pPr>
            <a:r>
              <a:rPr lang="en-AU" dirty="0"/>
              <a:t>Includes use of tools:</a:t>
            </a:r>
          </a:p>
          <a:p>
            <a:pPr lvl="1">
              <a:lnSpc>
                <a:spcPct val="100000"/>
              </a:lnSpc>
            </a:pPr>
            <a:r>
              <a:rPr lang="en-AU" sz="2600" dirty="0"/>
              <a:t>causal mapping </a:t>
            </a:r>
          </a:p>
          <a:p>
            <a:pPr lvl="1">
              <a:lnSpc>
                <a:spcPct val="100000"/>
              </a:lnSpc>
            </a:pPr>
            <a:r>
              <a:rPr lang="en-AU" sz="2600" dirty="0"/>
              <a:t>stock and flows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35077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i="1" dirty="0">
                <a:latin typeface="+mn-lt"/>
              </a:rPr>
              <a:t>Causal Mapping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585180"/>
            <a:ext cx="10515600" cy="4486275"/>
          </a:xfrm>
        </p:spPr>
        <p:txBody>
          <a:bodyPr>
            <a:normAutofit/>
          </a:bodyPr>
          <a:lstStyle/>
          <a:p>
            <a:pPr>
              <a:lnSpc>
                <a:spcPct val="100000"/>
              </a:lnSpc>
              <a:spcBef>
                <a:spcPts val="1200"/>
              </a:spcBef>
            </a:pPr>
            <a:r>
              <a:rPr lang="en-AU" dirty="0"/>
              <a:t>Causal mapping is the idea of looking for and mapping the impact of relationships between actors involved in a problem. </a:t>
            </a:r>
          </a:p>
          <a:p>
            <a:pPr>
              <a:lnSpc>
                <a:spcPct val="100000"/>
              </a:lnSpc>
              <a:spcBef>
                <a:spcPts val="1200"/>
              </a:spcBef>
            </a:pPr>
            <a:r>
              <a:rPr lang="en-AU" dirty="0"/>
              <a:t>In looking at any problem, there are multiple actors and their relationships can impact on the actors in a positive (additive) or negative (decreasing) manner. </a:t>
            </a:r>
          </a:p>
          <a:p>
            <a:pPr>
              <a:lnSpc>
                <a:spcPct val="100000"/>
              </a:lnSpc>
              <a:spcBef>
                <a:spcPts val="1200"/>
              </a:spcBef>
            </a:pPr>
            <a:r>
              <a:rPr lang="en-AU" dirty="0"/>
              <a:t>The goal of causal mapping is to identify all the relationships involved in the problem at hand. </a:t>
            </a:r>
          </a:p>
          <a:p>
            <a:pPr>
              <a:lnSpc>
                <a:spcPct val="100000"/>
              </a:lnSpc>
              <a:spcBef>
                <a:spcPts val="1200"/>
              </a:spcBef>
            </a:pPr>
            <a:r>
              <a:rPr lang="en-AU" dirty="0"/>
              <a:t>The approach can be applied to any problem and seeks to answer the question ‘what happens if I do this to that?’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808760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545123" y="177006"/>
            <a:ext cx="10515600" cy="1325563"/>
          </a:xfrm>
        </p:spPr>
        <p:txBody>
          <a:bodyPr/>
          <a:lstStyle/>
          <a:p>
            <a:r>
              <a:rPr lang="en-AU" b="1" i="1" dirty="0">
                <a:latin typeface="+mn-lt"/>
              </a:rPr>
              <a:t>Causal Mapping – Figure 12.0</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585180"/>
            <a:ext cx="10515600" cy="4486275"/>
          </a:xfrm>
        </p:spPr>
        <p:txBody>
          <a:bodyPr>
            <a:normAutofit/>
          </a:bodyPr>
          <a:lstStyle/>
          <a:p>
            <a:pPr>
              <a:lnSpc>
                <a:spcPct val="100000"/>
              </a:lnSpc>
              <a:spcBef>
                <a:spcPts val="1200"/>
              </a:spcBef>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pic>
        <p:nvPicPr>
          <p:cNvPr id="5" name="Picture 4" descr="A close up of a person&#10;&#10;Description automatically generated">
            <a:extLst>
              <a:ext uri="{FF2B5EF4-FFF2-40B4-BE49-F238E27FC236}">
                <a16:creationId xmlns:a16="http://schemas.microsoft.com/office/drawing/2014/main" id="{B52F79C8-75E4-4521-B8E8-D9A3DBB5751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957754" y="1585180"/>
            <a:ext cx="7690338" cy="4771170"/>
          </a:xfrm>
          <a:prstGeom prst="rect">
            <a:avLst/>
          </a:prstGeom>
        </p:spPr>
      </p:pic>
      <p:sp>
        <p:nvSpPr>
          <p:cNvPr id="6" name="TextBox 5">
            <a:extLst>
              <a:ext uri="{FF2B5EF4-FFF2-40B4-BE49-F238E27FC236}">
                <a16:creationId xmlns:a16="http://schemas.microsoft.com/office/drawing/2014/main" id="{D083AD43-D6C4-4B7F-AC77-ED0B9AE40D1D}"/>
              </a:ext>
            </a:extLst>
          </p:cNvPr>
          <p:cNvSpPr txBox="1"/>
          <p:nvPr/>
        </p:nvSpPr>
        <p:spPr>
          <a:xfrm>
            <a:off x="8522678" y="6236677"/>
            <a:ext cx="2538046" cy="338554"/>
          </a:xfrm>
          <a:prstGeom prst="rect">
            <a:avLst/>
          </a:prstGeom>
          <a:noFill/>
        </p:spPr>
        <p:txBody>
          <a:bodyPr wrap="square" rtlCol="0">
            <a:spAutoFit/>
          </a:bodyPr>
          <a:lstStyle/>
          <a:p>
            <a:r>
              <a:rPr lang="en-AU" sz="1600" i="1" dirty="0"/>
              <a:t>Source:</a:t>
            </a:r>
            <a:r>
              <a:rPr lang="en-AU" sz="1600" dirty="0"/>
              <a:t> P. </a:t>
            </a:r>
            <a:r>
              <a:rPr lang="en-AU" sz="1600" dirty="0" err="1"/>
              <a:t>Vitartas</a:t>
            </a:r>
            <a:r>
              <a:rPr lang="en-AU" sz="1600" dirty="0"/>
              <a:t>, 2020.</a:t>
            </a:r>
          </a:p>
        </p:txBody>
      </p:sp>
    </p:spTree>
    <p:extLst>
      <p:ext uri="{BB962C8B-B14F-4D97-AF65-F5344CB8AC3E}">
        <p14:creationId xmlns:p14="http://schemas.microsoft.com/office/powerpoint/2010/main" val="4109151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259617"/>
            <a:ext cx="10515600" cy="1325563"/>
          </a:xfrm>
        </p:spPr>
        <p:txBody>
          <a:bodyPr/>
          <a:lstStyle/>
          <a:p>
            <a:r>
              <a:rPr lang="en-AU" b="1" i="1" dirty="0">
                <a:latin typeface="+mn-lt"/>
              </a:rPr>
              <a:t>Causal Mapping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395046"/>
            <a:ext cx="10515600" cy="4961304"/>
          </a:xfrm>
        </p:spPr>
        <p:txBody>
          <a:bodyPr>
            <a:normAutofit lnSpcReduction="10000"/>
          </a:bodyPr>
          <a:lstStyle/>
          <a:p>
            <a:pPr>
              <a:lnSpc>
                <a:spcPct val="110000"/>
              </a:lnSpc>
              <a:spcBef>
                <a:spcPts val="0"/>
              </a:spcBef>
            </a:pPr>
            <a:r>
              <a:rPr lang="en-AU" dirty="0"/>
              <a:t>Developing causal maps involves a considerable amount of research and input from stakeholders. </a:t>
            </a:r>
          </a:p>
          <a:p>
            <a:pPr>
              <a:lnSpc>
                <a:spcPct val="110000"/>
              </a:lnSpc>
              <a:spcBef>
                <a:spcPts val="0"/>
              </a:spcBef>
            </a:pPr>
            <a:r>
              <a:rPr lang="en-AU" dirty="0"/>
              <a:t>Additional research may involve undertaking surveys in the community and among participants to better understand the needs, preferences and attitudes of those involved in the issue. </a:t>
            </a:r>
          </a:p>
          <a:p>
            <a:pPr>
              <a:lnSpc>
                <a:spcPct val="110000"/>
              </a:lnSpc>
              <a:spcBef>
                <a:spcPts val="0"/>
              </a:spcBef>
            </a:pPr>
            <a:r>
              <a:rPr lang="en-AU" dirty="0"/>
              <a:t>The simplified example highlights the potential issues that planners need to consider in mapping for a solution. Options might include: </a:t>
            </a:r>
          </a:p>
          <a:p>
            <a:pPr lvl="1">
              <a:lnSpc>
                <a:spcPct val="110000"/>
              </a:lnSpc>
              <a:spcBef>
                <a:spcPts val="0"/>
              </a:spcBef>
            </a:pPr>
            <a:r>
              <a:rPr lang="en-AU" dirty="0"/>
              <a:t>limiting the number of ecotourists visiting the area, </a:t>
            </a:r>
          </a:p>
          <a:p>
            <a:pPr lvl="1">
              <a:lnSpc>
                <a:spcPct val="110000"/>
              </a:lnSpc>
              <a:spcBef>
                <a:spcPts val="0"/>
              </a:spcBef>
            </a:pPr>
            <a:r>
              <a:rPr lang="en-AU" dirty="0"/>
              <a:t>considerations of infrastructure to support tourism and/or </a:t>
            </a:r>
          </a:p>
          <a:p>
            <a:pPr lvl="1">
              <a:lnSpc>
                <a:spcPct val="110000"/>
              </a:lnSpc>
              <a:spcBef>
                <a:spcPts val="0"/>
              </a:spcBef>
            </a:pPr>
            <a:r>
              <a:rPr lang="en-AU" dirty="0"/>
              <a:t>the addition of educational programs to assist in protecting the area targeted to ecotourists and residents.</a:t>
            </a:r>
          </a:p>
          <a:p>
            <a:pPr>
              <a:lnSpc>
                <a:spcPct val="100000"/>
              </a:lnSpc>
              <a:spcBef>
                <a:spcPts val="1200"/>
              </a:spcBef>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142370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i="1" dirty="0">
                <a:latin typeface="+mn-lt"/>
              </a:rPr>
              <a:t>Stocks and Flows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585180"/>
            <a:ext cx="10515600" cy="4486275"/>
          </a:xfrm>
        </p:spPr>
        <p:txBody>
          <a:bodyPr>
            <a:normAutofit/>
          </a:bodyPr>
          <a:lstStyle/>
          <a:p>
            <a:pPr>
              <a:lnSpc>
                <a:spcPct val="100000"/>
              </a:lnSpc>
              <a:spcBef>
                <a:spcPts val="1200"/>
              </a:spcBef>
            </a:pPr>
            <a:r>
              <a:rPr lang="en-AU" dirty="0"/>
              <a:t>The ‘stocks and flows’ approach follows on from the causal mapping process, and allows for the input of quantitative data to measure the impact of the reinforcement and balancing loops indicated in the causal map. </a:t>
            </a:r>
          </a:p>
          <a:p>
            <a:pPr>
              <a:lnSpc>
                <a:spcPct val="100000"/>
              </a:lnSpc>
              <a:spcBef>
                <a:spcPts val="1200"/>
              </a:spcBef>
            </a:pPr>
            <a:r>
              <a:rPr lang="en-AU" dirty="0"/>
              <a:t>Planners are able to apply quantitative estimates to the steps identified in the causal map and assess the impact of each on the system. </a:t>
            </a:r>
          </a:p>
          <a:p>
            <a:pPr>
              <a:lnSpc>
                <a:spcPct val="100000"/>
              </a:lnSpc>
              <a:spcBef>
                <a:spcPts val="1200"/>
              </a:spcBef>
            </a:pPr>
            <a:r>
              <a:rPr lang="en-AU" dirty="0"/>
              <a:t>The data would be drawn from historical and current data that has been collected for the purpose of the project.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774597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i="1" dirty="0">
                <a:latin typeface="+mn-lt"/>
              </a:rPr>
              <a:t>Stocks and Flows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585180"/>
            <a:ext cx="10515600" cy="4486275"/>
          </a:xfrm>
        </p:spPr>
        <p:txBody>
          <a:bodyPr>
            <a:normAutofit/>
          </a:bodyPr>
          <a:lstStyle/>
          <a:p>
            <a:pPr>
              <a:lnSpc>
                <a:spcPct val="110000"/>
              </a:lnSpc>
              <a:spcBef>
                <a:spcPts val="0"/>
              </a:spcBef>
            </a:pPr>
            <a:r>
              <a:rPr lang="en-AU" dirty="0"/>
              <a:t>Causal model elements impact the flows and ‘leakages’ for a system design. As a practical example: </a:t>
            </a:r>
          </a:p>
          <a:p>
            <a:pPr lvl="1">
              <a:lnSpc>
                <a:spcPct val="110000"/>
              </a:lnSpc>
              <a:spcBef>
                <a:spcPts val="0"/>
              </a:spcBef>
            </a:pPr>
            <a:r>
              <a:rPr lang="en-AU" dirty="0"/>
              <a:t>A </a:t>
            </a:r>
            <a:r>
              <a:rPr lang="en-AU" dirty="0">
                <a:solidFill>
                  <a:srgbClr val="FF0000"/>
                </a:solidFill>
              </a:rPr>
              <a:t>stock</a:t>
            </a:r>
            <a:r>
              <a:rPr lang="en-AU" dirty="0"/>
              <a:t> could be the amount of accommodation available in a tourist town </a:t>
            </a:r>
          </a:p>
          <a:p>
            <a:pPr lvl="1">
              <a:lnSpc>
                <a:spcPct val="110000"/>
              </a:lnSpc>
              <a:spcBef>
                <a:spcPts val="0"/>
              </a:spcBef>
            </a:pPr>
            <a:r>
              <a:rPr lang="en-AU" dirty="0"/>
              <a:t>The </a:t>
            </a:r>
            <a:r>
              <a:rPr lang="en-AU" dirty="0">
                <a:solidFill>
                  <a:srgbClr val="FF0000"/>
                </a:solidFill>
              </a:rPr>
              <a:t>flow</a:t>
            </a:r>
            <a:r>
              <a:rPr lang="en-AU" dirty="0"/>
              <a:t> would be the number of tourists visiting the town </a:t>
            </a:r>
          </a:p>
          <a:p>
            <a:pPr lvl="1">
              <a:lnSpc>
                <a:spcPct val="110000"/>
              </a:lnSpc>
              <a:spcBef>
                <a:spcPts val="0"/>
              </a:spcBef>
            </a:pPr>
            <a:r>
              <a:rPr lang="en-AU" dirty="0"/>
              <a:t>As more tourists visit, the stock fills to the point of being full or overflowing </a:t>
            </a:r>
          </a:p>
          <a:p>
            <a:pPr lvl="1">
              <a:lnSpc>
                <a:spcPct val="110000"/>
              </a:lnSpc>
              <a:spcBef>
                <a:spcPts val="0"/>
              </a:spcBef>
            </a:pPr>
            <a:r>
              <a:rPr lang="en-AU" dirty="0"/>
              <a:t>Establishing new or alternative accommodation would see a flow of tourists to this new accommodation, relieving pressure on the existing infrastructure</a:t>
            </a:r>
          </a:p>
          <a:p>
            <a:pPr>
              <a:lnSpc>
                <a:spcPct val="110000"/>
              </a:lnSpc>
              <a:spcBef>
                <a:spcPts val="0"/>
              </a:spcBef>
            </a:pPr>
            <a:r>
              <a:rPr lang="en-AU" dirty="0"/>
              <a:t> Software exists which allow researchers to map causal models and incorporate the stock and flow concept in modelling systems. </a:t>
            </a:r>
          </a:p>
          <a:p>
            <a:pPr>
              <a:lnSpc>
                <a:spcPct val="110000"/>
              </a:lnSpc>
              <a:spcBef>
                <a:spcPts val="0"/>
              </a:spcBef>
            </a:pPr>
            <a:r>
              <a:rPr lang="en-AU" dirty="0"/>
              <a:t>Simple models can also be developed using spreadsheets.</a:t>
            </a:r>
          </a:p>
          <a:p>
            <a:pPr>
              <a:lnSpc>
                <a:spcPct val="100000"/>
              </a:lnSpc>
              <a:spcBef>
                <a:spcPts val="1200"/>
              </a:spcBef>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983654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Scenario Planning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585180"/>
            <a:ext cx="10515600" cy="4486275"/>
          </a:xfrm>
        </p:spPr>
        <p:txBody>
          <a:bodyPr>
            <a:normAutofit lnSpcReduction="10000"/>
          </a:bodyPr>
          <a:lstStyle/>
          <a:p>
            <a:pPr>
              <a:lnSpc>
                <a:spcPct val="110000"/>
              </a:lnSpc>
              <a:spcBef>
                <a:spcPts val="0"/>
              </a:spcBef>
            </a:pPr>
            <a:r>
              <a:rPr lang="en-AU" dirty="0"/>
              <a:t>This approach builds on the two previously described methods of analysis by considering and testing varying scenarios being considered. </a:t>
            </a:r>
          </a:p>
          <a:p>
            <a:pPr>
              <a:lnSpc>
                <a:spcPct val="110000"/>
              </a:lnSpc>
              <a:spcBef>
                <a:spcPts val="0"/>
              </a:spcBef>
            </a:pPr>
            <a:r>
              <a:rPr lang="en-AU" dirty="0"/>
              <a:t>Thought to have originated from military planning and intelligence and the use of war games (Brown, 1968). </a:t>
            </a:r>
          </a:p>
          <a:p>
            <a:pPr>
              <a:lnSpc>
                <a:spcPct val="110000"/>
              </a:lnSpc>
              <a:spcBef>
                <a:spcPts val="0"/>
              </a:spcBef>
            </a:pPr>
            <a:r>
              <a:rPr lang="en-AU" dirty="0"/>
              <a:t>Its adoption by businesses emerged in the 1960’s (Bradfield </a:t>
            </a:r>
            <a:r>
              <a:rPr lang="en-AU" i="1" dirty="0"/>
              <a:t>et al.,</a:t>
            </a:r>
            <a:r>
              <a:rPr lang="en-AU" dirty="0"/>
              <a:t> 2005).</a:t>
            </a:r>
          </a:p>
          <a:p>
            <a:pPr>
              <a:lnSpc>
                <a:spcPct val="110000"/>
              </a:lnSpc>
              <a:spcBef>
                <a:spcPts val="0"/>
              </a:spcBef>
            </a:pPr>
            <a:r>
              <a:rPr lang="en-AU" dirty="0"/>
              <a:t>The advent of computer systems and game theory meant simulation of a greater range of scenarios was possible whilst taking into account data and social interactions.</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968883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Scenario Planning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585180"/>
            <a:ext cx="10515600" cy="4486275"/>
          </a:xfrm>
        </p:spPr>
        <p:txBody>
          <a:bodyPr>
            <a:normAutofit/>
          </a:bodyPr>
          <a:lstStyle/>
          <a:p>
            <a:pPr>
              <a:lnSpc>
                <a:spcPct val="100000"/>
              </a:lnSpc>
            </a:pPr>
            <a:r>
              <a:rPr lang="en-AU" dirty="0"/>
              <a:t>The key to scenario planning is the development of plans under circumstances of uncertain environments. </a:t>
            </a:r>
          </a:p>
          <a:p>
            <a:pPr>
              <a:lnSpc>
                <a:spcPct val="100000"/>
              </a:lnSpc>
            </a:pPr>
            <a:r>
              <a:rPr lang="en-AU" dirty="0"/>
              <a:t>This approach allows managers to understand potential scenarios and consequently anticipate, be more adaptive and better prepared for unforeseen circumstances.</a:t>
            </a:r>
          </a:p>
          <a:p>
            <a:pPr>
              <a:lnSpc>
                <a:spcPct val="100000"/>
              </a:lnSpc>
            </a:pPr>
            <a:r>
              <a:rPr lang="en-AU" dirty="0"/>
              <a:t>In tourism for example, recent research employing scenario planning has considered transport and mobility, demographic and social change, greenhouse gas mitigation, terrorism and crisis management.</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110895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Scenario Planning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585180"/>
            <a:ext cx="10515600" cy="4616328"/>
          </a:xfrm>
        </p:spPr>
        <p:txBody>
          <a:bodyPr>
            <a:normAutofit fontScale="92500" lnSpcReduction="10000"/>
          </a:bodyPr>
          <a:lstStyle/>
          <a:p>
            <a:pPr marL="0" indent="0" algn="ctr">
              <a:lnSpc>
                <a:spcPct val="110000"/>
              </a:lnSpc>
              <a:buNone/>
            </a:pPr>
            <a:r>
              <a:rPr lang="en-AU" dirty="0"/>
              <a:t>The development of scenarios varies considerably; however, the broad steps appear to follow along the lines proposed by Schwartz (1998):</a:t>
            </a:r>
          </a:p>
          <a:p>
            <a:pPr marL="514350" lvl="0" indent="-514350">
              <a:buFont typeface="+mj-lt"/>
              <a:buAutoNum type="arabicPeriod"/>
            </a:pPr>
            <a:r>
              <a:rPr lang="en-AU" dirty="0"/>
              <a:t>Identify the focal issue or decision to be made;</a:t>
            </a:r>
          </a:p>
          <a:p>
            <a:pPr marL="514350" lvl="0" indent="-514350">
              <a:buFont typeface="+mj-lt"/>
              <a:buAutoNum type="arabicPeriod"/>
            </a:pPr>
            <a:r>
              <a:rPr lang="en-AU" dirty="0"/>
              <a:t>Identify stakeholders and basic trends in the local environment; </a:t>
            </a:r>
          </a:p>
          <a:p>
            <a:pPr marL="514350" lvl="0" indent="-514350">
              <a:buFont typeface="+mj-lt"/>
              <a:buAutoNum type="arabicPeriod"/>
            </a:pPr>
            <a:r>
              <a:rPr lang="en-AU" dirty="0"/>
              <a:t>Identify driving forces and key uncertainties affecting the organisation;</a:t>
            </a:r>
          </a:p>
          <a:p>
            <a:pPr marL="514350" lvl="0" indent="-514350">
              <a:buFont typeface="+mj-lt"/>
              <a:buAutoNum type="arabicPeriod"/>
            </a:pPr>
            <a:r>
              <a:rPr lang="en-AU" dirty="0"/>
              <a:t>Rank the driving forces by impact;</a:t>
            </a:r>
          </a:p>
          <a:p>
            <a:pPr marL="514350" lvl="0" indent="-514350">
              <a:buFont typeface="+mj-lt"/>
              <a:buAutoNum type="arabicPeriod"/>
            </a:pPr>
            <a:r>
              <a:rPr lang="en-AU" dirty="0"/>
              <a:t>Select a series of potential scenarios (5-10);</a:t>
            </a:r>
          </a:p>
          <a:p>
            <a:pPr marL="514350" lvl="0" indent="-514350">
              <a:buFont typeface="+mj-lt"/>
              <a:buAutoNum type="arabicPeriod"/>
            </a:pPr>
            <a:r>
              <a:rPr lang="en-AU" dirty="0"/>
              <a:t>Refine and develop the scenarios (3-5);</a:t>
            </a:r>
          </a:p>
          <a:p>
            <a:pPr marL="514350" lvl="0" indent="-514350">
              <a:buFont typeface="+mj-lt"/>
              <a:buAutoNum type="arabicPeriod"/>
            </a:pPr>
            <a:r>
              <a:rPr lang="en-AU" dirty="0"/>
              <a:t>Identify the implications; and,</a:t>
            </a:r>
          </a:p>
          <a:p>
            <a:pPr marL="514350" lvl="0" indent="-514350">
              <a:buFont typeface="+mj-lt"/>
              <a:buAutoNum type="arabicPeriod"/>
            </a:pPr>
            <a:r>
              <a:rPr lang="en-AU" dirty="0"/>
              <a:t>Select leading indicators for evaluation.</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1508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Scenario Planning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585180"/>
            <a:ext cx="10515600" cy="4616328"/>
          </a:xfrm>
        </p:spPr>
        <p:txBody>
          <a:bodyPr>
            <a:normAutofit/>
          </a:bodyPr>
          <a:lstStyle/>
          <a:p>
            <a:pPr>
              <a:lnSpc>
                <a:spcPct val="100000"/>
              </a:lnSpc>
            </a:pPr>
            <a:r>
              <a:rPr lang="en-AU" dirty="0"/>
              <a:t>Generally, organisations consult specialist teams to assist them in this planning process because of their knowledge and the input they can provide on future trends and industry background.</a:t>
            </a:r>
          </a:p>
          <a:p>
            <a:pPr>
              <a:lnSpc>
                <a:spcPct val="100000"/>
              </a:lnSpc>
              <a:spcBef>
                <a:spcPts val="1800"/>
              </a:spcBef>
            </a:pPr>
            <a:r>
              <a:rPr lang="en-AU" dirty="0"/>
              <a:t>These specialist teams initially work with senior managers to identify and refine management’s clarity on what the focal issue(s) is/are and the decision that needs to be made. </a:t>
            </a:r>
          </a:p>
          <a:p>
            <a:pPr>
              <a:lnSpc>
                <a:spcPct val="100000"/>
              </a:lnSpc>
              <a:spcBef>
                <a:spcPts val="1800"/>
              </a:spcBef>
            </a:pPr>
            <a:r>
              <a:rPr lang="en-AU" dirty="0"/>
              <a:t>Internal and environmental scans are then undertaken to identify the key trends and uncertainties that the organisation is facing. </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332614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000613"/>
          </a:xfrm>
        </p:spPr>
        <p:txBody>
          <a:bodyPr/>
          <a:lstStyle/>
          <a:p>
            <a:r>
              <a:rPr lang="en-AU" b="1" dirty="0">
                <a:latin typeface="+mn-lt"/>
              </a:rPr>
              <a:t>Chapter Outline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137138"/>
            <a:ext cx="10515600" cy="5219212"/>
          </a:xfrm>
        </p:spPr>
        <p:txBody>
          <a:bodyPr>
            <a:normAutofit fontScale="85000" lnSpcReduction="20000"/>
          </a:bodyPr>
          <a:lstStyle/>
          <a:p>
            <a:pPr>
              <a:lnSpc>
                <a:spcPct val="100000"/>
              </a:lnSpc>
            </a:pPr>
            <a:r>
              <a:rPr lang="en-AU" dirty="0"/>
              <a:t>Introduction</a:t>
            </a:r>
          </a:p>
          <a:p>
            <a:pPr>
              <a:lnSpc>
                <a:spcPct val="100000"/>
              </a:lnSpc>
            </a:pPr>
            <a:r>
              <a:rPr lang="en-AU" dirty="0"/>
              <a:t>Traditional approaches to problem solving</a:t>
            </a:r>
          </a:p>
          <a:p>
            <a:pPr lvl="1">
              <a:lnSpc>
                <a:spcPct val="100000"/>
              </a:lnSpc>
            </a:pPr>
            <a:r>
              <a:rPr lang="en-AU" dirty="0"/>
              <a:t>Use of heuristics</a:t>
            </a:r>
          </a:p>
          <a:p>
            <a:pPr lvl="1">
              <a:lnSpc>
                <a:spcPct val="100000"/>
              </a:lnSpc>
            </a:pPr>
            <a:r>
              <a:rPr lang="en-AU" dirty="0"/>
              <a:t>Routine problem solving</a:t>
            </a:r>
          </a:p>
          <a:p>
            <a:pPr>
              <a:lnSpc>
                <a:spcPct val="100000"/>
              </a:lnSpc>
            </a:pPr>
            <a:r>
              <a:rPr lang="en-AU" dirty="0"/>
              <a:t>Wicked problems</a:t>
            </a:r>
          </a:p>
          <a:p>
            <a:pPr>
              <a:lnSpc>
                <a:spcPct val="100000"/>
              </a:lnSpc>
            </a:pPr>
            <a:r>
              <a:rPr lang="en-AU" dirty="0"/>
              <a:t>Alternate approaches to problem solving</a:t>
            </a:r>
          </a:p>
          <a:p>
            <a:pPr lvl="1">
              <a:lnSpc>
                <a:spcPct val="100000"/>
              </a:lnSpc>
            </a:pPr>
            <a:r>
              <a:rPr lang="en-AU" dirty="0"/>
              <a:t>Systems thinking</a:t>
            </a:r>
          </a:p>
          <a:p>
            <a:pPr lvl="1">
              <a:lnSpc>
                <a:spcPct val="100000"/>
              </a:lnSpc>
            </a:pPr>
            <a:r>
              <a:rPr lang="en-AU" dirty="0"/>
              <a:t>System design</a:t>
            </a:r>
          </a:p>
          <a:p>
            <a:pPr lvl="1">
              <a:lnSpc>
                <a:spcPct val="100000"/>
              </a:lnSpc>
            </a:pPr>
            <a:r>
              <a:rPr lang="en-AU" dirty="0"/>
              <a:t>Causal mapping</a:t>
            </a:r>
          </a:p>
          <a:p>
            <a:pPr lvl="1">
              <a:lnSpc>
                <a:spcPct val="100000"/>
              </a:lnSpc>
            </a:pPr>
            <a:r>
              <a:rPr lang="en-AU" dirty="0"/>
              <a:t>Stocks and flows</a:t>
            </a:r>
          </a:p>
          <a:p>
            <a:pPr lvl="1">
              <a:lnSpc>
                <a:spcPct val="100000"/>
              </a:lnSpc>
            </a:pPr>
            <a:r>
              <a:rPr lang="en-AU" dirty="0"/>
              <a:t>Scenario planning</a:t>
            </a:r>
          </a:p>
          <a:p>
            <a:pPr>
              <a:lnSpc>
                <a:spcPct val="100000"/>
              </a:lnSpc>
            </a:pPr>
            <a:r>
              <a:rPr lang="en-AU" dirty="0"/>
              <a:t>Frameworks for future decision making</a:t>
            </a:r>
          </a:p>
          <a:p>
            <a:pPr>
              <a:lnSpc>
                <a:spcPct val="100000"/>
              </a:lnSpc>
            </a:pPr>
            <a:r>
              <a:rPr lang="en-AU" dirty="0"/>
              <a:t>Summary</a:t>
            </a:r>
          </a:p>
          <a:p>
            <a:pPr>
              <a:lnSpc>
                <a:spcPct val="100000"/>
              </a:lnSpc>
            </a:pPr>
            <a:r>
              <a:rPr lang="en-AU" dirty="0"/>
              <a:t>Case study and additional resources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7097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a:bodyPr>
          <a:lstStyle/>
          <a:p>
            <a:r>
              <a:rPr lang="en-AU" b="1" dirty="0">
                <a:latin typeface="+mn-lt"/>
              </a:rPr>
              <a:t>Frameworks for Future Decision-Making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465386"/>
            <a:ext cx="10515600" cy="4056184"/>
          </a:xfrm>
        </p:spPr>
        <p:txBody>
          <a:bodyPr>
            <a:normAutofit/>
          </a:bodyPr>
          <a:lstStyle/>
          <a:p>
            <a:pPr>
              <a:lnSpc>
                <a:spcPct val="100000"/>
              </a:lnSpc>
            </a:pPr>
            <a:r>
              <a:rPr lang="en-AU" sz="3200" dirty="0"/>
              <a:t>Other approaches to decision making for consideration include:</a:t>
            </a:r>
          </a:p>
          <a:p>
            <a:pPr marL="971550" lvl="1" indent="-514350">
              <a:lnSpc>
                <a:spcPct val="100000"/>
              </a:lnSpc>
              <a:buFont typeface="+mj-lt"/>
              <a:buAutoNum type="arabicPeriod"/>
            </a:pPr>
            <a:r>
              <a:rPr lang="en-AU" sz="2800" dirty="0"/>
              <a:t>Delphi Method</a:t>
            </a:r>
          </a:p>
          <a:p>
            <a:pPr marL="971550" lvl="1" indent="-514350">
              <a:lnSpc>
                <a:spcPct val="100000"/>
              </a:lnSpc>
              <a:buFont typeface="+mj-lt"/>
              <a:buAutoNum type="arabicPeriod"/>
            </a:pPr>
            <a:r>
              <a:rPr lang="en-AU" sz="2800" dirty="0"/>
              <a:t>Design Thinking</a:t>
            </a:r>
          </a:p>
          <a:p>
            <a:pPr marL="971550" lvl="1" indent="-514350">
              <a:lnSpc>
                <a:spcPct val="100000"/>
              </a:lnSpc>
              <a:buFont typeface="+mj-lt"/>
              <a:buAutoNum type="arabicPeriod"/>
            </a:pPr>
            <a:r>
              <a:rPr lang="en-AU" sz="2800" dirty="0"/>
              <a:t>User Experience Design (or UX)</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539645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a:bodyPr>
          <a:lstStyle/>
          <a:p>
            <a:r>
              <a:rPr lang="en-AU" b="1" dirty="0">
                <a:latin typeface="+mn-lt"/>
              </a:rPr>
              <a:t>Frameworks for Future Decision-Making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15462" y="1690688"/>
            <a:ext cx="10515600" cy="4056184"/>
          </a:xfrm>
        </p:spPr>
        <p:txBody>
          <a:bodyPr>
            <a:normAutofit/>
          </a:bodyPr>
          <a:lstStyle/>
          <a:p>
            <a:pPr>
              <a:lnSpc>
                <a:spcPct val="100000"/>
              </a:lnSpc>
            </a:pPr>
            <a:r>
              <a:rPr lang="en-AU" i="1" dirty="0"/>
              <a:t>The Delphi method</a:t>
            </a:r>
            <a:r>
              <a:rPr lang="en-AU" b="1" dirty="0"/>
              <a:t> </a:t>
            </a:r>
            <a:r>
              <a:rPr lang="en-AU" dirty="0"/>
              <a:t>is predominantly a forecasting method based on anonymous feedback from multiple rounds of consultation with experts in the field of interest. </a:t>
            </a:r>
          </a:p>
          <a:p>
            <a:pPr>
              <a:lnSpc>
                <a:spcPct val="100000"/>
              </a:lnSpc>
            </a:pPr>
            <a:endParaRPr lang="en-AU" dirty="0"/>
          </a:p>
          <a:p>
            <a:pPr>
              <a:lnSpc>
                <a:spcPct val="100000"/>
              </a:lnSpc>
            </a:pPr>
            <a:r>
              <a:rPr lang="en-AU" dirty="0"/>
              <a:t>This results in a group consensus after multiple rounds that is supposedly not biased or influenced by an influential figure or figures in the group. </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0668262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a:bodyPr>
          <a:lstStyle/>
          <a:p>
            <a:r>
              <a:rPr lang="en-AU" b="1" dirty="0">
                <a:latin typeface="+mn-lt"/>
              </a:rPr>
              <a:t>Frameworks for Future Decision-Making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15462" y="1690688"/>
            <a:ext cx="10515600" cy="4056184"/>
          </a:xfrm>
        </p:spPr>
        <p:txBody>
          <a:bodyPr>
            <a:normAutofit/>
          </a:bodyPr>
          <a:lstStyle/>
          <a:p>
            <a:pPr>
              <a:lnSpc>
                <a:spcPct val="100000"/>
              </a:lnSpc>
            </a:pPr>
            <a:r>
              <a:rPr lang="en-AU" i="1" dirty="0"/>
              <a:t>Design Thinking</a:t>
            </a:r>
            <a:r>
              <a:rPr lang="en-AU" dirty="0"/>
              <a:t> (Arnold, 2016) is not dissimilar to systems thinking and seeks solutions to ill-defined or unknown problems. </a:t>
            </a:r>
          </a:p>
          <a:p>
            <a:pPr>
              <a:lnSpc>
                <a:spcPct val="100000"/>
              </a:lnSpc>
            </a:pPr>
            <a:endParaRPr lang="en-AU" dirty="0"/>
          </a:p>
          <a:p>
            <a:pPr>
              <a:lnSpc>
                <a:spcPct val="100000"/>
              </a:lnSpc>
            </a:pPr>
            <a:r>
              <a:rPr lang="en-AU" dirty="0"/>
              <a:t>It is a popular technique used in business. </a:t>
            </a:r>
          </a:p>
          <a:p>
            <a:pPr>
              <a:lnSpc>
                <a:spcPct val="100000"/>
              </a:lnSpc>
            </a:pPr>
            <a:endParaRPr lang="en-AU" dirty="0"/>
          </a:p>
          <a:p>
            <a:pPr>
              <a:lnSpc>
                <a:spcPct val="100000"/>
              </a:lnSpc>
            </a:pPr>
            <a:r>
              <a:rPr lang="en-AU" dirty="0"/>
              <a:t>This approach has become popularised through its use by Google and a number of other major technology companies. </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581333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normAutofit/>
          </a:bodyPr>
          <a:lstStyle/>
          <a:p>
            <a:r>
              <a:rPr lang="en-AU" b="1" dirty="0">
                <a:latin typeface="+mn-lt"/>
              </a:rPr>
              <a:t>Frameworks for Future Decision-Making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15462" y="1690688"/>
            <a:ext cx="11166230" cy="4405312"/>
          </a:xfrm>
        </p:spPr>
        <p:txBody>
          <a:bodyPr>
            <a:normAutofit/>
          </a:bodyPr>
          <a:lstStyle/>
          <a:p>
            <a:pPr>
              <a:lnSpc>
                <a:spcPct val="100000"/>
              </a:lnSpc>
            </a:pPr>
            <a:r>
              <a:rPr lang="en-AU" dirty="0"/>
              <a:t>Related to design thinking is the concept of </a:t>
            </a:r>
            <a:r>
              <a:rPr lang="en-AU" i="1" dirty="0"/>
              <a:t>User Experience Design</a:t>
            </a:r>
            <a:r>
              <a:rPr lang="en-AU" dirty="0"/>
              <a:t> (UX) </a:t>
            </a:r>
          </a:p>
          <a:p>
            <a:pPr>
              <a:lnSpc>
                <a:spcPct val="100000"/>
              </a:lnSpc>
            </a:pPr>
            <a:r>
              <a:rPr lang="en-AU" dirty="0"/>
              <a:t>Popularised by design engineer Don Norman, students of marketing may have come across the idea of UX. </a:t>
            </a:r>
          </a:p>
          <a:p>
            <a:pPr>
              <a:lnSpc>
                <a:spcPct val="100000"/>
              </a:lnSpc>
            </a:pPr>
            <a:r>
              <a:rPr lang="en-AU" dirty="0"/>
              <a:t>Its focus is on meeting the needs of users, and UX has a customer experience emphasis which may be particularly suitable for the service-related industries (Norman, 2013). </a:t>
            </a:r>
          </a:p>
          <a:p>
            <a:pPr>
              <a:lnSpc>
                <a:spcPct val="100000"/>
              </a:lnSpc>
            </a:pPr>
            <a:r>
              <a:rPr lang="en-AU" dirty="0"/>
              <a:t>Today it is often associated with software or web page design although its conception was in product design. </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470783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lstStyle/>
          <a:p>
            <a:pPr>
              <a:lnSpc>
                <a:spcPct val="100000"/>
              </a:lnSpc>
            </a:pPr>
            <a:r>
              <a:rPr lang="en-AU" dirty="0"/>
              <a:t>Decision making for larger problems requires much more than linear thinking.</a:t>
            </a:r>
          </a:p>
          <a:p>
            <a:pPr>
              <a:lnSpc>
                <a:spcPct val="100000"/>
              </a:lnSpc>
            </a:pPr>
            <a:r>
              <a:rPr lang="en-AU" dirty="0"/>
              <a:t>The use of tools such as causal mapping and stocks and flows encourage examining the problem as a whole and identifying the links from the result of actions.</a:t>
            </a:r>
          </a:p>
          <a:p>
            <a:pPr>
              <a:lnSpc>
                <a:spcPct val="100000"/>
              </a:lnSpc>
            </a:pPr>
            <a:r>
              <a:rPr lang="en-AU" dirty="0"/>
              <a:t>Scenario planning allows managers to not only identify factors that could likely affect the organisation, but also to share these possible scenarios to guide the thinking and considerations of people in the organisation.</a:t>
            </a:r>
          </a:p>
          <a:p>
            <a:pPr>
              <a:lnSpc>
                <a:spcPct val="100000"/>
              </a:lnSpc>
            </a:pPr>
            <a:endParaRPr lang="en-AU" dirty="0"/>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9277486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lstStyle/>
          <a:p>
            <a:pPr>
              <a:lnSpc>
                <a:spcPct val="100000"/>
              </a:lnSpc>
            </a:pPr>
            <a:r>
              <a:rPr lang="en-AU" dirty="0"/>
              <a:t>The methods introduced in this chapter cannot be introduced and undertaken by individuals – they need the support and involvement of many members of an organisation, destination or community. </a:t>
            </a:r>
          </a:p>
          <a:p>
            <a:pPr>
              <a:lnSpc>
                <a:spcPct val="100000"/>
              </a:lnSpc>
            </a:pPr>
            <a:endParaRPr lang="en-AU" dirty="0"/>
          </a:p>
          <a:p>
            <a:pPr>
              <a:lnSpc>
                <a:spcPct val="100000"/>
              </a:lnSpc>
            </a:pPr>
            <a:r>
              <a:rPr lang="en-AU" dirty="0"/>
              <a:t>The decision maker must also be a communicator and leader who can bring together disparate groups so they can work and be involved in decisions that will impact them and their lives.</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00608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2438400"/>
            <a:ext cx="10515600" cy="3738563"/>
          </a:xfrm>
        </p:spPr>
        <p:txBody>
          <a:bodyPr/>
          <a:lstStyle/>
          <a:p>
            <a:pPr marL="0" indent="0" algn="ctr">
              <a:lnSpc>
                <a:spcPct val="100000"/>
              </a:lnSpc>
              <a:buNone/>
            </a:pPr>
            <a:r>
              <a:rPr lang="en-AU" dirty="0"/>
              <a:t>Nurturing integrative thinking is more likely to achieve sustainable tourism and high quality-of-life objectives than is taking an intractable stance’ </a:t>
            </a:r>
          </a:p>
          <a:p>
            <a:pPr marL="0" indent="0" algn="r">
              <a:lnSpc>
                <a:spcPct val="100000"/>
              </a:lnSpc>
              <a:buNone/>
            </a:pPr>
            <a:r>
              <a:rPr lang="en-AU" sz="2400" i="1" dirty="0"/>
              <a:t>(Woodside, 2009: 214).</a:t>
            </a:r>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207965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65090"/>
          </a:xfrm>
        </p:spPr>
        <p:txBody>
          <a:bodyPr/>
          <a:lstStyle/>
          <a:p>
            <a:r>
              <a:rPr lang="en-AU" b="1" dirty="0">
                <a:latin typeface="+mn-lt"/>
              </a:rPr>
              <a:t>Case Study and Additional Resources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30216"/>
            <a:ext cx="10814538" cy="4926134"/>
          </a:xfrm>
        </p:spPr>
        <p:txBody>
          <a:bodyPr>
            <a:normAutofit/>
          </a:bodyPr>
          <a:lstStyle/>
          <a:p>
            <a:pPr marL="0" indent="0">
              <a:lnSpc>
                <a:spcPct val="100000"/>
              </a:lnSpc>
              <a:spcBef>
                <a:spcPts val="600"/>
              </a:spcBef>
              <a:buNone/>
            </a:pPr>
            <a:r>
              <a:rPr lang="en-AU" b="1" dirty="0"/>
              <a:t>Case Study: </a:t>
            </a:r>
            <a:r>
              <a:rPr lang="en-AU" dirty="0"/>
              <a:t>Business Council of Australia Scenario Summaries from Aspire Australia 2025</a:t>
            </a:r>
          </a:p>
          <a:p>
            <a:endParaRPr lang="en-US" dirty="0"/>
          </a:p>
          <a:p>
            <a:pPr>
              <a:spcBef>
                <a:spcPts val="1200"/>
              </a:spcBef>
            </a:pPr>
            <a:r>
              <a:rPr lang="en-US" dirty="0"/>
              <a:t>Read the case studies and consider how a tourism operator would need to respond to each scenario: </a:t>
            </a:r>
            <a:endParaRPr lang="en-AU" dirty="0"/>
          </a:p>
          <a:p>
            <a:pPr lvl="1">
              <a:spcBef>
                <a:spcPts val="1200"/>
              </a:spcBef>
            </a:pPr>
            <a:r>
              <a:rPr lang="en-AU" sz="2600" dirty="0"/>
              <a:t>Scenario 1: Riding the Waves</a:t>
            </a:r>
          </a:p>
          <a:p>
            <a:pPr lvl="1"/>
            <a:r>
              <a:rPr lang="en-US" sz="2600" dirty="0"/>
              <a:t>Scenario 2: Stormy Seas </a:t>
            </a:r>
          </a:p>
          <a:p>
            <a:pPr lvl="1"/>
            <a:r>
              <a:rPr lang="en-AU" sz="2600" dirty="0"/>
              <a:t>Scenario 3: Changing the Crew</a:t>
            </a:r>
          </a:p>
          <a:p>
            <a:endParaRPr lang="en-AU" b="1" dirty="0"/>
          </a:p>
          <a:p>
            <a:endParaRPr lang="en-AU" b="1" dirty="0"/>
          </a:p>
          <a:p>
            <a:pPr marL="0" indent="0">
              <a:lnSpc>
                <a:spcPct val="100000"/>
              </a:lnSpc>
              <a:spcBef>
                <a:spcPts val="600"/>
              </a:spcBef>
              <a:buNone/>
            </a:pPr>
            <a:endParaRPr lang="en-AU" b="1" dirty="0"/>
          </a:p>
          <a:p>
            <a:pPr marL="0" indent="0">
              <a:lnSpc>
                <a:spcPct val="100000"/>
              </a:lnSpc>
              <a:spcBef>
                <a:spcPts val="600"/>
              </a:spcBef>
              <a:buNone/>
            </a:pPr>
            <a:endParaRPr lang="en-AU" b="1"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34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18198"/>
          </a:xfrm>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383324"/>
            <a:ext cx="10515600" cy="4700953"/>
          </a:xfrm>
        </p:spPr>
        <p:txBody>
          <a:bodyPr>
            <a:normAutofit/>
          </a:bodyPr>
          <a:lstStyle/>
          <a:p>
            <a:r>
              <a:rPr lang="en-AU" dirty="0"/>
              <a:t>The management of tourism, hospitality and events is often consumed with solving problems. </a:t>
            </a:r>
          </a:p>
          <a:p>
            <a:pPr lvl="1"/>
            <a:r>
              <a:rPr lang="en-AU" dirty="0"/>
              <a:t>Daily operations</a:t>
            </a:r>
          </a:p>
          <a:p>
            <a:pPr lvl="1"/>
            <a:r>
              <a:rPr lang="en-AU" dirty="0"/>
              <a:t>Future planning</a:t>
            </a:r>
          </a:p>
          <a:p>
            <a:r>
              <a:rPr lang="en-AU" dirty="0"/>
              <a:t>Senior management responsible for solving more complex issues.</a:t>
            </a:r>
          </a:p>
          <a:p>
            <a:pPr lvl="1"/>
            <a:r>
              <a:rPr lang="en-AU" dirty="0"/>
              <a:t>Stakeholders</a:t>
            </a:r>
          </a:p>
          <a:p>
            <a:pPr lvl="1"/>
            <a:r>
              <a:rPr lang="en-AU" dirty="0"/>
              <a:t>Public </a:t>
            </a:r>
          </a:p>
          <a:p>
            <a:r>
              <a:rPr lang="en-AU" dirty="0"/>
              <a:t>Solving problems at scale creates challenges for the tourism manager of an organisation or destination. </a:t>
            </a:r>
          </a:p>
          <a:p>
            <a:pPr lvl="1"/>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6539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Traditional Approaches to Problem Solving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lstStyle/>
          <a:p>
            <a:pPr marL="0" indent="0">
              <a:buNone/>
            </a:pPr>
            <a:r>
              <a:rPr lang="en-AU" b="1" dirty="0"/>
              <a:t>Series of Steps:</a:t>
            </a:r>
          </a:p>
          <a:p>
            <a:pPr marL="514350" indent="-514350">
              <a:buFont typeface="+mj-lt"/>
              <a:buAutoNum type="arabicPeriod"/>
            </a:pPr>
            <a:r>
              <a:rPr lang="en-AU" dirty="0"/>
              <a:t>List the possible alternatives that could solve the problem. </a:t>
            </a:r>
          </a:p>
          <a:p>
            <a:pPr marL="514350" indent="-514350">
              <a:buFont typeface="+mj-lt"/>
              <a:buAutoNum type="arabicPeriod"/>
            </a:pPr>
            <a:r>
              <a:rPr lang="en-AU" dirty="0"/>
              <a:t>Each alternative is then evaluated in terms of its attractiveness and feasibility. </a:t>
            </a:r>
          </a:p>
          <a:p>
            <a:pPr marL="514350" indent="-514350">
              <a:buFont typeface="+mj-lt"/>
              <a:buAutoNum type="arabicPeriod"/>
            </a:pPr>
            <a:r>
              <a:rPr lang="en-AU" dirty="0"/>
              <a:t>The decision maker chooses the most attractive option and implements it.</a:t>
            </a:r>
          </a:p>
          <a:p>
            <a:pPr marL="514350" indent="-514350">
              <a:buFont typeface="+mj-lt"/>
              <a:buAutoNum type="arabicPeriod"/>
            </a:pPr>
            <a:r>
              <a:rPr lang="en-AU" dirty="0"/>
              <a:t>Following its implementation, the outcome is evaluated and assessed against the expected outcome. </a:t>
            </a:r>
          </a:p>
          <a:p>
            <a:pPr marL="514350" indent="-514350">
              <a:buFont typeface="+mj-lt"/>
              <a:buAutoNum type="arabicPeriod"/>
            </a:pPr>
            <a:r>
              <a:rPr lang="en-AU" dirty="0"/>
              <a:t>The solution and assessment can then be used to inform future decision making.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89073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Traditional Approaches to Problem Solving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lstStyle/>
          <a:p>
            <a:pPr marL="0" indent="0" algn="ctr">
              <a:buNone/>
            </a:pPr>
            <a:r>
              <a:rPr lang="en-AU" dirty="0"/>
              <a:t>Solving complex problems is generally more involved than simply following traditional approaches to problem solving which have been found to be ineffective, particularly around issues of sustainability. </a:t>
            </a:r>
          </a:p>
          <a:p>
            <a:pPr marL="0" indent="0" algn="r">
              <a:buNone/>
            </a:pPr>
            <a:r>
              <a:rPr lang="en-AU" sz="2600" i="1" dirty="0"/>
              <a:t>(</a:t>
            </a:r>
            <a:r>
              <a:rPr lang="en-AU" sz="2600" i="1" dirty="0" err="1"/>
              <a:t>Fodness</a:t>
            </a:r>
            <a:r>
              <a:rPr lang="en-AU" sz="2600" i="1" dirty="0"/>
              <a:t>, 2017) </a:t>
            </a:r>
          </a:p>
          <a:p>
            <a:endParaRPr lang="en-AU" sz="2600" i="1" dirty="0"/>
          </a:p>
          <a:p>
            <a:pPr marL="0" indent="0">
              <a:buNone/>
            </a:pPr>
            <a:endParaRPr lang="en-AU" dirty="0"/>
          </a:p>
          <a:p>
            <a:pPr marL="0" indent="0" algn="ctr">
              <a:buNone/>
            </a:pPr>
            <a:r>
              <a:rPr lang="en-AU" dirty="0"/>
              <a:t>However, it is useful to understand this basic approach before considering more involved processes.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06201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Traditional Approaches to Problem Solving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lstStyle/>
          <a:p>
            <a:r>
              <a:rPr lang="en-AU" dirty="0"/>
              <a:t>Traditional approaches suitable for linear solutions</a:t>
            </a:r>
          </a:p>
          <a:p>
            <a:pPr lvl="1"/>
            <a:r>
              <a:rPr lang="en-AU" dirty="0"/>
              <a:t>Use of heuristics and rules to solve straight forward problems</a:t>
            </a:r>
          </a:p>
          <a:p>
            <a:pPr lvl="1"/>
            <a:r>
              <a:rPr lang="en-AU" dirty="0"/>
              <a:t>Routine problem solving suitable for day to day problem solving</a:t>
            </a:r>
          </a:p>
          <a:p>
            <a:endParaRPr lang="en-AU" dirty="0"/>
          </a:p>
          <a:p>
            <a:r>
              <a:rPr lang="en-AU" dirty="0"/>
              <a:t>Not all problems faced are straight forward</a:t>
            </a:r>
          </a:p>
          <a:p>
            <a:pPr lvl="1"/>
            <a:r>
              <a:rPr lang="en-AU" dirty="0"/>
              <a:t>Non-linear solutions required</a:t>
            </a:r>
          </a:p>
          <a:p>
            <a:pPr lvl="1"/>
            <a:r>
              <a:rPr lang="en-AU" dirty="0"/>
              <a:t>The actions of one solution may result in problems for others</a:t>
            </a:r>
          </a:p>
          <a:p>
            <a:pPr lvl="1"/>
            <a:r>
              <a:rPr lang="en-AU" dirty="0"/>
              <a:t>Solutions might also be considered out of the reach to some because of the cost involved, or by not being suitably informed of available options and alternative</a:t>
            </a:r>
          </a:p>
          <a:p>
            <a:pPr lvl="1"/>
            <a:r>
              <a:rPr lang="en-AU" dirty="0"/>
              <a:t>Rules may also be too rigid, making tasks difficult to implement</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694604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Wicked Problems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lstStyle/>
          <a:p>
            <a:pPr marL="0" indent="0" algn="ctr">
              <a:lnSpc>
                <a:spcPct val="100000"/>
              </a:lnSpc>
              <a:spcBef>
                <a:spcPts val="0"/>
              </a:spcBef>
              <a:buNone/>
            </a:pPr>
            <a:r>
              <a:rPr lang="en-AU" sz="2600" dirty="0"/>
              <a:t>‘Wicked problems’ are complex social or cultural issues which are difficult or impossible to resolve. Challenges such as solving climate change (environment), obesity (health), terrorism and crisis management (security) and poverty (social justice) are just a few of these complex issues referred to extensively in the literature. </a:t>
            </a:r>
            <a:endParaRPr lang="en-AU" sz="2600" i="1" dirty="0"/>
          </a:p>
          <a:p>
            <a:pPr marL="0" indent="0" algn="r">
              <a:buNone/>
            </a:pPr>
            <a:r>
              <a:rPr lang="en-AU" sz="2600" i="1" dirty="0"/>
              <a:t>(</a:t>
            </a:r>
            <a:r>
              <a:rPr lang="en-AU" sz="2600" i="1" dirty="0" err="1"/>
              <a:t>Fodness</a:t>
            </a:r>
            <a:r>
              <a:rPr lang="en-AU" sz="2600" i="1" dirty="0"/>
              <a:t>, 2016; APSC, 2018)</a:t>
            </a:r>
          </a:p>
          <a:p>
            <a:endParaRPr lang="en-AU" sz="2600" dirty="0"/>
          </a:p>
          <a:p>
            <a:r>
              <a:rPr lang="en-AU" sz="2600" dirty="0"/>
              <a:t>Some of these wicked problems have been around for a long time however some others are on the rise and new wicked problems being identified</a:t>
            </a:r>
          </a:p>
          <a:p>
            <a:pPr lvl="1"/>
            <a:r>
              <a:rPr lang="en-AU" sz="2200" dirty="0"/>
              <a:t>Alternate approaches are necessary in order to solve these problems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732738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Alternative Approaches to Solving Complex Problems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7"/>
            <a:ext cx="10515600" cy="4486275"/>
          </a:xfrm>
        </p:spPr>
        <p:txBody>
          <a:bodyPr/>
          <a:lstStyle/>
          <a:p>
            <a:r>
              <a:rPr lang="en-AU" sz="2600" dirty="0"/>
              <a:t>Two alternate approaches which can be used together to provide insights and solutions to problems include:</a:t>
            </a:r>
          </a:p>
          <a:p>
            <a:endParaRPr lang="en-AU" sz="2600" dirty="0"/>
          </a:p>
          <a:p>
            <a:pPr lvl="1"/>
            <a:r>
              <a:rPr lang="en-AU" dirty="0"/>
              <a:t>Systems Thinking </a:t>
            </a:r>
          </a:p>
          <a:p>
            <a:pPr lvl="2"/>
            <a:r>
              <a:rPr lang="en-AU" dirty="0"/>
              <a:t>System design</a:t>
            </a:r>
          </a:p>
          <a:p>
            <a:pPr lvl="2"/>
            <a:r>
              <a:rPr lang="en-AU" dirty="0"/>
              <a:t>Causal mapping</a:t>
            </a:r>
          </a:p>
          <a:p>
            <a:pPr lvl="2"/>
            <a:r>
              <a:rPr lang="en-AU" dirty="0"/>
              <a:t>Stocks and flows</a:t>
            </a:r>
          </a:p>
          <a:p>
            <a:pPr marL="914400" lvl="2" indent="0">
              <a:buNone/>
            </a:pPr>
            <a:endParaRPr lang="en-AU" dirty="0"/>
          </a:p>
          <a:p>
            <a:pPr lvl="1"/>
            <a:r>
              <a:rPr lang="en-AU" dirty="0"/>
              <a:t>Scenario Planning</a:t>
            </a:r>
          </a:p>
          <a:p>
            <a:pPr lvl="1"/>
            <a:endParaRPr lang="en-AU" sz="2600" dirty="0"/>
          </a:p>
          <a:p>
            <a:endParaRPr lang="en-AU" sz="26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098079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Systems Thinking</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45123" y="1524000"/>
            <a:ext cx="10515600" cy="4547455"/>
          </a:xfrm>
        </p:spPr>
        <p:txBody>
          <a:bodyPr/>
          <a:lstStyle/>
          <a:p>
            <a:pPr marL="0" indent="0" algn="ctr">
              <a:lnSpc>
                <a:spcPct val="100000"/>
              </a:lnSpc>
              <a:buNone/>
            </a:pPr>
            <a:r>
              <a:rPr lang="en-AU" sz="2900" dirty="0"/>
              <a:t>Systems thinking is ‘the ability to see the world as a complex system, to understand how everything is connected to everything else’. </a:t>
            </a:r>
          </a:p>
          <a:p>
            <a:pPr marL="0" indent="0" algn="r">
              <a:lnSpc>
                <a:spcPct val="100000"/>
              </a:lnSpc>
              <a:buNone/>
            </a:pPr>
            <a:r>
              <a:rPr lang="en-AU" sz="2400" i="1" dirty="0" err="1"/>
              <a:t>Sterman</a:t>
            </a:r>
            <a:r>
              <a:rPr lang="en-AU" sz="2400" i="1" dirty="0"/>
              <a:t> (2000: 2)</a:t>
            </a:r>
          </a:p>
          <a:p>
            <a:pPr marL="0" indent="0" algn="r">
              <a:lnSpc>
                <a:spcPct val="100000"/>
              </a:lnSpc>
              <a:buNone/>
            </a:pPr>
            <a:endParaRPr lang="en-AU" sz="2400" i="1" dirty="0"/>
          </a:p>
          <a:p>
            <a:pPr>
              <a:lnSpc>
                <a:spcPct val="100000"/>
              </a:lnSpc>
            </a:pPr>
            <a:r>
              <a:rPr lang="en-AU" sz="2400" i="1" dirty="0"/>
              <a:t> </a:t>
            </a:r>
            <a:r>
              <a:rPr lang="en-AU" sz="2900" dirty="0"/>
              <a:t>Systems thinking has emerged from a multidisciplinary background based on philosophy, sociology, biology, and engineering. </a:t>
            </a:r>
          </a:p>
          <a:p>
            <a:pPr lvl="1">
              <a:lnSpc>
                <a:spcPct val="100000"/>
              </a:lnSpc>
            </a:pPr>
            <a:r>
              <a:rPr lang="en-AU" sz="2500" dirty="0"/>
              <a:t>Adopting an approach that draws on both a quantitative and qualitative approaches, enables researchers and decision makers to take a holistic view of the problem.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571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4114</TotalTime>
  <Words>4698</Words>
  <Application>Microsoft Office PowerPoint</Application>
  <PresentationFormat>Widescreen</PresentationFormat>
  <Paragraphs>292</Paragraphs>
  <Slides>27</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PowerPoint Presentation</vt:lpstr>
      <vt:lpstr>Chapter Outline</vt:lpstr>
      <vt:lpstr>Introduction</vt:lpstr>
      <vt:lpstr>Traditional Approaches to Problem Solving</vt:lpstr>
      <vt:lpstr>Traditional Approaches to Problem Solving</vt:lpstr>
      <vt:lpstr>Traditional Approaches to Problem Solving</vt:lpstr>
      <vt:lpstr>Wicked Problems</vt:lpstr>
      <vt:lpstr>Alternative Approaches to Solving Complex Problems</vt:lpstr>
      <vt:lpstr>Systems Thinking</vt:lpstr>
      <vt:lpstr>System Design</vt:lpstr>
      <vt:lpstr>Causal Mapping</vt:lpstr>
      <vt:lpstr>Causal Mapping – Figure 12.0</vt:lpstr>
      <vt:lpstr>Causal Mapping</vt:lpstr>
      <vt:lpstr>Stocks and Flows </vt:lpstr>
      <vt:lpstr>Stocks and Flows </vt:lpstr>
      <vt:lpstr>Scenario Planning</vt:lpstr>
      <vt:lpstr>Scenario Planning</vt:lpstr>
      <vt:lpstr>Scenario Planning</vt:lpstr>
      <vt:lpstr>Scenario Planning</vt:lpstr>
      <vt:lpstr>Frameworks for Future Decision-Making</vt:lpstr>
      <vt:lpstr>Frameworks for Future Decision-Making</vt:lpstr>
      <vt:lpstr>Frameworks for Future Decision-Making</vt:lpstr>
      <vt:lpstr>Frameworks for Future Decision-Making</vt:lpstr>
      <vt:lpstr>Summary</vt:lpstr>
      <vt:lpstr>Summary</vt:lpstr>
      <vt:lpstr>Summary</vt:lpstr>
      <vt:lpstr>Case Study and 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Clare Lade</cp:lastModifiedBy>
  <cp:revision>320</cp:revision>
  <dcterms:created xsi:type="dcterms:W3CDTF">2016-07-13T11:20:36Z</dcterms:created>
  <dcterms:modified xsi:type="dcterms:W3CDTF">2021-03-15T11:17:21Z</dcterms:modified>
</cp:coreProperties>
</file>